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377" r:id="rId3"/>
    <p:sldId id="761" r:id="rId4"/>
    <p:sldId id="764" r:id="rId5"/>
    <p:sldId id="769" r:id="rId6"/>
    <p:sldId id="782" r:id="rId7"/>
    <p:sldId id="771" r:id="rId8"/>
    <p:sldId id="785" r:id="rId9"/>
    <p:sldId id="772" r:id="rId10"/>
    <p:sldId id="783" r:id="rId11"/>
    <p:sldId id="784" r:id="rId12"/>
    <p:sldId id="786" r:id="rId13"/>
    <p:sldId id="797" r:id="rId14"/>
    <p:sldId id="798" r:id="rId15"/>
    <p:sldId id="799" r:id="rId16"/>
    <p:sldId id="787" r:id="rId17"/>
    <p:sldId id="794" r:id="rId18"/>
    <p:sldId id="800" r:id="rId19"/>
    <p:sldId id="743" r:id="rId20"/>
    <p:sldId id="788" r:id="rId21"/>
    <p:sldId id="791" r:id="rId22"/>
    <p:sldId id="796" r:id="rId23"/>
    <p:sldId id="691" r:id="rId24"/>
    <p:sldId id="762" r:id="rId25"/>
    <p:sldId id="801" r:id="rId26"/>
    <p:sldId id="802" r:id="rId27"/>
    <p:sldId id="692" r:id="rId28"/>
    <p:sldId id="693" r:id="rId29"/>
    <p:sldId id="695" r:id="rId30"/>
    <p:sldId id="694" r:id="rId31"/>
    <p:sldId id="760" r:id="rId32"/>
    <p:sldId id="696" r:id="rId33"/>
    <p:sldId id="697" r:id="rId34"/>
    <p:sldId id="575" r:id="rId3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>
      <p:cViewPr>
        <p:scale>
          <a:sx n="70" d="100"/>
          <a:sy n="70" d="100"/>
        </p:scale>
        <p:origin x="-130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unice.ribeiro\Desktop\ICTWP1617_2109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Gráficos!$A$2:$A$10</c:f>
              <c:strCache>
                <c:ptCount val="9"/>
                <c:pt idx="0">
                  <c:v>Components &amp; Systems</c:v>
                </c:pt>
                <c:pt idx="1">
                  <c:v>Computing</c:v>
                </c:pt>
                <c:pt idx="2">
                  <c:v>Future Internet</c:v>
                </c:pt>
                <c:pt idx="3">
                  <c:v>Content</c:v>
                </c:pt>
                <c:pt idx="4">
                  <c:v>Robotics</c:v>
                </c:pt>
                <c:pt idx="5">
                  <c:v>KETs</c:v>
                </c:pt>
                <c:pt idx="6">
                  <c:v>Innovation &amp; Entrepreneurship</c:v>
                </c:pt>
                <c:pt idx="7">
                  <c:v>Responsability &amp; Creativity</c:v>
                </c:pt>
                <c:pt idx="8">
                  <c:v>International Cooperation</c:v>
                </c:pt>
              </c:strCache>
            </c:strRef>
          </c:cat>
          <c:val>
            <c:numRef>
              <c:f>Gráficos!$B$2:$B$10</c:f>
              <c:numCache>
                <c:formatCode>General</c:formatCode>
                <c:ptCount val="9"/>
                <c:pt idx="0">
                  <c:v>58.5</c:v>
                </c:pt>
                <c:pt idx="1">
                  <c:v>45</c:v>
                </c:pt>
                <c:pt idx="2">
                  <c:v>84</c:v>
                </c:pt>
                <c:pt idx="3">
                  <c:v>98</c:v>
                </c:pt>
                <c:pt idx="4">
                  <c:v>72</c:v>
                </c:pt>
                <c:pt idx="5">
                  <c:v>66</c:v>
                </c:pt>
                <c:pt idx="6">
                  <c:v>4</c:v>
                </c:pt>
                <c:pt idx="7">
                  <c:v>15</c:v>
                </c:pt>
                <c:pt idx="8">
                  <c:v>2.8</c:v>
                </c:pt>
              </c:numCache>
            </c:numRef>
          </c:val>
        </c:ser>
        <c:ser>
          <c:idx val="1"/>
          <c:order val="1"/>
          <c:tx>
            <c:strRef>
              <c:f>Gráficos!$C$1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Gráficos!$A$2:$A$10</c:f>
              <c:strCache>
                <c:ptCount val="9"/>
                <c:pt idx="0">
                  <c:v>Components &amp; Systems</c:v>
                </c:pt>
                <c:pt idx="1">
                  <c:v>Computing</c:v>
                </c:pt>
                <c:pt idx="2">
                  <c:v>Future Internet</c:v>
                </c:pt>
                <c:pt idx="3">
                  <c:v>Content</c:v>
                </c:pt>
                <c:pt idx="4">
                  <c:v>Robotics</c:v>
                </c:pt>
                <c:pt idx="5">
                  <c:v>KETs</c:v>
                </c:pt>
                <c:pt idx="6">
                  <c:v>Innovation &amp; Entrepreneurship</c:v>
                </c:pt>
                <c:pt idx="7">
                  <c:v>Responsability &amp; Creativity</c:v>
                </c:pt>
                <c:pt idx="8">
                  <c:v>International Cooperation</c:v>
                </c:pt>
              </c:strCache>
            </c:strRef>
          </c:cat>
          <c:val>
            <c:numRef>
              <c:f>Gráficos!$C$2:$C$10</c:f>
              <c:numCache>
                <c:formatCode>General</c:formatCode>
                <c:ptCount val="9"/>
                <c:pt idx="0">
                  <c:v>24.5</c:v>
                </c:pt>
                <c:pt idx="1">
                  <c:v>27</c:v>
                </c:pt>
                <c:pt idx="2">
                  <c:v>176</c:v>
                </c:pt>
                <c:pt idx="3">
                  <c:v>140</c:v>
                </c:pt>
                <c:pt idx="4">
                  <c:v>85</c:v>
                </c:pt>
                <c:pt idx="5">
                  <c:v>110</c:v>
                </c:pt>
                <c:pt idx="6">
                  <c:v>11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6294912"/>
        <c:axId val="66296448"/>
      </c:barChart>
      <c:catAx>
        <c:axId val="662949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t-PT"/>
          </a:p>
        </c:txPr>
        <c:crossAx val="66296448"/>
        <c:crosses val="autoZero"/>
        <c:auto val="1"/>
        <c:lblAlgn val="ctr"/>
        <c:lblOffset val="100"/>
        <c:noMultiLvlLbl val="0"/>
      </c:catAx>
      <c:valAx>
        <c:axId val="6629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pt-PT"/>
          </a:p>
        </c:txPr>
        <c:crossAx val="66294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694328219651677"/>
          <c:y val="7.9258090822833888E-2"/>
          <c:w val="0.14354784496637851"/>
          <c:h val="0.12029648848770828"/>
        </c:manualLayout>
      </c:layout>
      <c:overlay val="0"/>
      <c:txPr>
        <a:bodyPr/>
        <a:lstStyle/>
        <a:p>
          <a:pPr>
            <a:defRPr sz="1600" b="1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0E146-3F77-4E0E-88E1-E7F0D56F8661}" type="datetimeFigureOut">
              <a:rPr lang="pt-PT" smtClean="0"/>
              <a:t>05-11-2015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4F97-D63C-496F-BA43-DEF7A9F8080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82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BDDF2-A26B-4805-81D0-4FB17418A8E1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6887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51B1D-085A-492D-A6AA-DA2542531ED2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61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51B1D-085A-492D-A6AA-DA2542531ED2}" type="slidenum">
              <a:rPr lang="pt-PT" smtClean="0"/>
              <a:pPr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61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EBDDF2-A26B-4805-81D0-4FB17418A8E1}" type="slidenum">
              <a:rPr lang="pt-PT" smtClean="0"/>
              <a:pPr>
                <a:defRPr/>
              </a:pPr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896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194E-D24F-42C8-84D9-6124CFDF0EE1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833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194E-D24F-42C8-84D9-6124CFDF0EE1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833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Technologies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integration</a:t>
            </a:r>
            <a:r>
              <a:rPr lang="pt-PT" baseline="0" dirty="0" smtClean="0"/>
              <a:t>; </a:t>
            </a:r>
            <a:r>
              <a:rPr lang="pt-PT" baseline="0" dirty="0" err="1" smtClean="0"/>
              <a:t>user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acceptability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 models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Pilots are autonomous entities -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supply side to demand side: use, application and deployment as well as the development, testing and integration activities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sites, scalability, large amount of real users are expected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connection among cars and intelligent infrastructures</a:t>
            </a:r>
          </a:p>
          <a:p>
            <a:pPr marL="17145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 of services around smarter and more autonomous vehicles</a:t>
            </a:r>
          </a:p>
          <a:p>
            <a:pPr marL="171450" indent="-171450">
              <a:buFontTx/>
              <a:buChar char="-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scenarios: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 and autonomous vehicles (SAE international level 5, full automation) in various representative use case scenarios, exploiting local and distributed information and intelligence; real-time platforms managing (car services, advanced sensors, efficient navigation and improved decision-making technology, interconnectivity between vehicles, vehicle to infrastructure communication)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showcase service ecosystems around cars/vehicles and mobility: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embedded information sources around which information services may be constructed - intelligent maintenance, personalised insurance, car organs behaviour monitoring, advanced security and autonomous trip management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194E-D24F-42C8-84D9-6124CFDF0EE1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833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Technologies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integration</a:t>
            </a:r>
            <a:r>
              <a:rPr lang="pt-PT" baseline="0" dirty="0" smtClean="0"/>
              <a:t>; </a:t>
            </a:r>
            <a:r>
              <a:rPr lang="pt-PT" baseline="0" dirty="0" err="1" smtClean="0"/>
              <a:t>user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acceptability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 models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Pilots are autonomous entities -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supply side to demand side: use, application and deployment as well as the development, testing and integration activities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sites, scalability, large amount of real users are expected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connection among cars and intelligent infrastructures</a:t>
            </a:r>
          </a:p>
          <a:p>
            <a:pPr marL="17145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 of services around smarter and more autonomous vehicles</a:t>
            </a:r>
          </a:p>
          <a:p>
            <a:pPr marL="171450" indent="-171450">
              <a:buFontTx/>
              <a:buChar char="-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scenarios: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 and autonomous vehicles (SAE international level 5, full automation) in various representative use case scenarios, exploiting local and distributed information and intelligence; real-time platforms managing (car services, advanced sensors, efficient navigation and improved decision-making technology, interconnectivity between vehicles, vehicle to infrastructure communication)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showcase service ecosystems around cars/vehicles and mobility: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embedded information sources around which information services may be constructed - intelligent maintenance, personalised insurance, car organs behaviour monitoring, advanced security and autonomous trip management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194E-D24F-42C8-84D9-6124CFDF0EE1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833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Technologies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integration</a:t>
            </a:r>
            <a:r>
              <a:rPr lang="pt-PT" baseline="0" dirty="0" smtClean="0"/>
              <a:t>; </a:t>
            </a:r>
            <a:r>
              <a:rPr lang="pt-PT" baseline="0" dirty="0" err="1" smtClean="0"/>
              <a:t>user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acceptability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 models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Pilots are autonomous entities -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supply side to demand side: use, application and deployment as well as the development, testing and integration activities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sites, scalability, large amount of real users are expected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connection among cars and intelligent infrastructures</a:t>
            </a:r>
          </a:p>
          <a:p>
            <a:pPr marL="17145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 of services around smarter and more autonomous vehicles</a:t>
            </a:r>
          </a:p>
          <a:p>
            <a:pPr marL="171450" indent="-171450">
              <a:buFontTx/>
              <a:buChar char="-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scenarios: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 and autonomous vehicles (SAE international level 5, full automation) in various representative use case scenarios, exploiting local and distributed information and intelligence; real-time platforms managing (car services, advanced sensors, efficient navigation and improved decision-making technology, interconnectivity between vehicles, vehicle to infrastructure communication)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showcase service ecosystems around cars/vehicles and mobility: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embedded information sources around which information services may be constructed - intelligent maintenance, personalised insurance, car organs behaviour monitoring, advanced security and autonomous trip management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194E-D24F-42C8-84D9-6124CFDF0EE1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833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194E-D24F-42C8-84D9-6124CFDF0EE1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833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51B1D-085A-492D-A6AA-DA2542531ED2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61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51B1D-085A-492D-A6AA-DA2542531ED2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6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A338-0C11-4DB3-A3AE-405102D3FBBD}" type="datetimeFigureOut">
              <a:rPr lang="pt-PT" smtClean="0"/>
              <a:pPr/>
              <a:t>05-11-2015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1750-1F72-4B8A-9EDF-966342D2C3A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666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A338-0C11-4DB3-A3AE-405102D3FBBD}" type="datetimeFigureOut">
              <a:rPr lang="pt-PT" smtClean="0"/>
              <a:pPr/>
              <a:t>05-11-2015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1750-1F72-4B8A-9EDF-966342D2C3A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66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A338-0C11-4DB3-A3AE-405102D3FBBD}" type="datetimeFigureOut">
              <a:rPr lang="pt-PT" smtClean="0"/>
              <a:pPr/>
              <a:t>05-11-2015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1750-1F72-4B8A-9EDF-966342D2C3A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2379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4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356350"/>
            <a:ext cx="4042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pt-PT" smtClean="0"/>
              <a:t>FCT, 18 de Julho de 2014</a:t>
            </a:r>
            <a:endParaRPr lang="pt-PT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929757" y="6356350"/>
            <a:ext cx="4106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pt-PT" smtClean="0"/>
              <a:t>Reunião com a Delegação de Moçambique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656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A338-0C11-4DB3-A3AE-405102D3FBBD}" type="datetimeFigureOut">
              <a:rPr lang="pt-PT" smtClean="0"/>
              <a:pPr/>
              <a:t>05-11-2015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1750-1F72-4B8A-9EDF-966342D2C3A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778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A338-0C11-4DB3-A3AE-405102D3FBBD}" type="datetimeFigureOut">
              <a:rPr lang="pt-PT" smtClean="0"/>
              <a:pPr/>
              <a:t>05-11-2015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1750-1F72-4B8A-9EDF-966342D2C3A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512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A338-0C11-4DB3-A3AE-405102D3FBBD}" type="datetimeFigureOut">
              <a:rPr lang="pt-PT" smtClean="0"/>
              <a:pPr/>
              <a:t>05-11-2015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1750-1F72-4B8A-9EDF-966342D2C3A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251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A338-0C11-4DB3-A3AE-405102D3FBBD}" type="datetimeFigureOut">
              <a:rPr lang="pt-PT" smtClean="0"/>
              <a:pPr/>
              <a:t>05-11-2015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1750-1F72-4B8A-9EDF-966342D2C3A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891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A338-0C11-4DB3-A3AE-405102D3FBBD}" type="datetimeFigureOut">
              <a:rPr lang="pt-PT" smtClean="0"/>
              <a:pPr/>
              <a:t>05-11-2015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1750-1F72-4B8A-9EDF-966342D2C3A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100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A338-0C11-4DB3-A3AE-405102D3FBBD}" type="datetimeFigureOut">
              <a:rPr lang="pt-PT" smtClean="0"/>
              <a:pPr/>
              <a:t>05-11-2015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1750-1F72-4B8A-9EDF-966342D2C3A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786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A338-0C11-4DB3-A3AE-405102D3FBBD}" type="datetimeFigureOut">
              <a:rPr lang="pt-PT" smtClean="0"/>
              <a:pPr/>
              <a:t>05-11-2015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1750-1F72-4B8A-9EDF-966342D2C3A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529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A338-0C11-4DB3-A3AE-405102D3FBBD}" type="datetimeFigureOut">
              <a:rPr lang="pt-PT" smtClean="0"/>
              <a:pPr/>
              <a:t>05-11-2015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1750-1F72-4B8A-9EDF-966342D2C3A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66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EA338-0C11-4DB3-A3AE-405102D3FBBD}" type="datetimeFigureOut">
              <a:rPr lang="pt-PT" smtClean="0"/>
              <a:pPr/>
              <a:t>05-11-2015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1750-1F72-4B8A-9EDF-966342D2C3A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957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digital-agenda/ICT201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4.pn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ppq.mctes.pt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di.pt/logo_home@2x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445224"/>
            <a:ext cx="1941052" cy="85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teracoesclimaticas.ics.ulisboa.pt/wp-content/uploads/2014/05/logo-f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5373216"/>
            <a:ext cx="1800200" cy="10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 descr="data:image/jpeg;base64,/9j/4AAQSkZJRgABAQAAAQABAAD/2wCEAAkGBxISEhQTEhQUFhUXFxgSGBcYGBcVFxcTHhcXFxYXFBQYHykgGBolGxQXIjEhJSkrLi8uFyAzODMsNygtLisBCgoKDg0OGxAQGywkICQvLC8vLCwsLCw0NCwsLCwsLCwsLCwsLCwsLCwsLCwsLCwsLCwsLCwsLCwsLCwsLCwsLP/AABEIAIcBdQMBEQACEQEDEQH/xAAcAAEAAgMBAQEAAAAAAAAAAAAABgcDBAUCAQj/xABDEAACAQIFAQUEBwQHCQEAAAAAAQIDEQQFBhIhMRNBUWGBByJxoRQycpGxwdEkUmLhFiNCQ4KisiU0U1RjkpPw8RX/xAAbAQEAAwEBAQEAAAAAAAAAAAAAAwQFAgEGB//EADIRAQACAgIBAgQFAwIHAAAAAAABAgMRBBIhEzEFFEFRIjIzcZEVQlIGYRYjNFOBobH/2gAMAwEAAhEDEQA/ALxAAAAAAAAAAAAAAAAAAAAAAAAAHntFfbdXte3fbpe3gNPN/R6D1x9SZ/Twcabn1qVYUkvtSSb9FdkuLFOSZ19EWTLFNbdWFRPoyJK9gAAAAAAAAAAAAAAAAAAAAAAAAAAAAAAAAAAAAAAAAAAAAEf1pqqnl1FVZxc5Se2EE7bn15l3KxPx8E5rdYQ5svpw4eUe0/CTpwlXlClUle8E5T2q/G6W1ck+TgZItMV8uKcqsx5bGUe0nB4muqEFNSe60mkou3fe/fY5vwslK9pe05NbW06Op9SVMLDtYYd16a+vtnacPPbtd16kWDFGSeszp1lyWp51uFZYb2l/7RnipxmqLpdjGCs3FXUr26dbmlbgf8npE+fup15M+p2lZGBzinj6Ek4VYQkrXknSl8YtO/qZl6zht7xK7W0ZK/VSGr3Vp4mdF4mrXjRleMpSlLY+OOW7NcK/kbvH6zTtMRG2ZkiYtMb2sPQmJxcowq18VKpGSvGFo2X2pWu2ZXLtii01rVd49bzETM+FlU8ZFQ3TailZXbt14XzZSiJWpmIbR49AAAAAAAAAAAAAAAAAAAAAAAAAAAAAAAAAAAAAAAAAAAIP7YcH2mXzffTlGovvSfybLvAv1zR/urcqu6bUAb7MdXTmWKvVtJ2jGzdur56Lw+JV5fI9Kn7psGL1LLmxU608NOFC2+UdkXJ2Ub8bn8EYeKa992aWWJ6aqgmJ0JUwzpVKcu0nCUZTjbhq6vsX6mh8/F4tWfH2VJ4tq6mFj5TTkZPsvfRjqaZoxhKEaatO7nflzb6uUnyyWc15mJ37OIxUiNaauW5HLD0tlFJuN3BTbS632trnv6i1/Uv2sRTrXVUH1prevOKw0qLoThUjOa3Xvte6NuOl0n6GtxuJWv44ne1DNntaOsxpO9K6/wDpbUY0KySsnN7Nif2r3f3Mocji+l/dC1hz99RpOac7q6Kay9AAAAAAAAAAAAAAAAAAAAAAAAAAAAAAAAAAAAAAADBicUoOKak9ztwr2VrtvyPYjbmbaeqOIjNJxfVJ26Oz6Xi+V6iYmHu4Qf2y4908BsX95OMHxf3er/0l34fXeXf2VuXOqaUKb7NSfQlJupN91kvW/gZPxOY1ELnDjzMrsyPD+6ZDQdGpl6YGTD4RRA2nSQGOdFA1tVme6FniKtWviKjU58QjCzjCK+qpN9fTxNGnNjHWK1jxCnPGm8zNpb+j8DWpUo06is4Nx8mr8NehW5N4vkm0JsFZrTUrEwEWoFdM2QAAAAAAAAAAAAAAAAAAAAAAAAAAAAAAAAAAAAAABp5pllLEQ2VY3Sd003GUX4xlFppnVbzWdw5tWLRqXNy3LZ0ak5znGbkowjLs9tRQV7RnU3PtLX6ux3e8WiIhzTHNZmZVb7Zc9jVrQw8G32V5T7lvfRedl+JqfDsU1rN5+qlysnaesfRXBpqieaFwMUt8Xfd4q1rdxhc/La1+sxrTS4tIivaPO1q0s0o4eCdSVm+kVzJ+hTx4rX9k9sla+7A9dUL/AFKnx939Sf5S2kXzNfs6mV6hoV3thL3uu1qz/mRXw2p5lJTLW06hjzPU9GhN05qd0k+Fdc+p7TBa8bh5fNWs6lp/02wz/wCIv8P8zueLdz8zR6x+e4f6PUxCmnGEXJ+N+5NeLOIwXm8V06nNXpNocXLtX4aVOE3GScoqTSV0m1yk7+JLbh3idOI5VZh2aGtsLwnvXntOZ4t4e/MUSDB46nVipU5KSfgQWrNZ1KatotG4aebZ/Qw/E5Xl+7Hl+vgd48Nr+zi+Wtfdx4a7oXs4VEvH3X8rkvylvuijk1SDL8zpV47qck1815NdxXvSaTqU9bxb2bhy6AAAAAAAAAAAAAAAAAAAAAAAAAAAAAAACOZzqSVGq6agnZLm5o8fgxlp22x+Z8TtgyTSK7aVHV03JJwSTduv8iW/w2K1meyvi+M2veKzX3SbCYxTMl9A2ZRuB+dPaHldWljK0qnLm+1W3dKKptuK3Sa4fu9D6Hh5a2xxEMjPWYvO0ULaJOtA0+zhKq23e7t3JK/zMbn27ZIov8WNUmzrYRyxNZKT5k+X4R68eh1OsdEUR6l0xoZJh0rdmn5u7b9f0KHr3md7XYw09tPuX5CqNdVabajZpxd318H+p1fPNq9Zcxhit9wjusp/tMvsx/At8b8itn/O3MTlNB0N23bLZuvd9bd6bsQVz376TTip02qvOoOMtlOU7TV3TTbXW647+nyNnFMTHaWfaPOoe8hc5ON6klFSS2r4/Ij5F4iPZ1jjcrFzTL6UaLnBbWrd7d/KzZlYc17X1K9lxUiu3vSOZSpKs7vao77eZJyKxMw4wWmIlo4BPE1/fbe5uUn32Jb29OnhHSO9/KT4rIaM4NRgou3DV738/EpV5F+25W7Ya68I7prHyo4iMb8SeyS9bfiW89YtTarit1vpauDrbkZjQbAAAAAAAAAAAAAAAAAAAAAAAAAAAAAAABXmqv8AeJ+h9BwP0YfJfFon5iZclNrks5pj05/ZS4sT61f3dnC5liIQUqNHtnzeO+MH04tu4fJ83irW35p0+2va0R+GNpRpurOVFOqqkZybk4VJQm4c/VUocbfA8y6i2oMe9eUb9qeHf0Gu1bhRfPhuV7edifhfrQ45P6cqEPoWUmmj8ukqcpNv34u0O7yfx4MbmZ62yRWI9vqv4MUxTcy7Gm66hXg5cJ3j6tHueO1PCPDPW3lJM5yirUm6kZpRUel2nwnfoV8GWtY6zCxlxzM7iXN0niH9Jjdt+7Lq34EvJiOiHBM93jWMv2iX2Y/ge8f9Mz/namJw2J7LdUk+zUd3M1ZR+Fz2t8fbUe5NMnXc+zp5Vp6NO8+JTmvreC8EVs+e1/wx7LGHFEeUTxmX7K9TarNz+dy7W28cbU7Rq86dynk2LqWU+n8Uk0vREHrYq+yb0slvd36eSdlh6kVzKUXd+dui8iH1u94lN6XWkw4Ol6qjXV+9OPqWOREzTwr4LRF/KxaNlFydkkrtmdEbnUL0zqFb4SO/Ext31N3puuamT8OPyzq+brTyp8+hlNJ0wAAAAAAAAAAAAAAAAAAAAAAAAAAAAAADjZxl++7suTqLWj2lzNKz5mIRitklryfCXL+B72vPjbz06R51H8NLM9R4fDYWpUo1qVSolthGM4ye98K6T7uvoWMHEva8RaPCLJyKxWes+UpyPNoVqVKanG8oRk+Ve7Sv8yHLjmtpjSTHki1Yl513l9XFYOVGjtUp2i3J2SjdOT469Lep1xslcd4tZ5mrNqahTuN9n+IpySU4SV7N8q3nY1P6lj17KU8S6aaWyaVOEYN7tqte1r8+BkZsnqXmy/jp0rES2M50nJtzo255cenP8LLOLkxEasgyYNzurSp08wjHYlO1rc7Xx8WdzbDPlxrNHhs6fySrTqqpNJJJq17vn4EefNW1esOsWG1bdpNSZJXq1XKEbraknddbeDOsGalaas8zYrWtuEI1hmmMpx+i19ii0mpQVnKK7nz/AO2L3Fw4rT6lFfLfJEdLJJozUGKrKEXRh2cUoOo5NXsrcKzuypy8GLHMz28/ZY4+W9o1EeG3jMjrzrymoe657r3XS9zmuanTW3lsV5vtNMFg7soyu/R1Y4DjuPBBtQaTnGbnQ6N329Gn/Cy9j5Ma1dUvgne6uFjsfiY/1VWc/OLfd3Xa6k1KY/zVhDe1/aZSHT+UKn78mnJri3RJ+D72Vc+abeIWcOLr5lNsspWVyqsN4AAAAAAAAAAAAAAAAAAAAAAAAAAAAABxM21PRw9R05qblZPhJqz9Srl5dMdusquXl0x26y06etsPJpKNTl26L9TiOdjmdeXEc/HM6jbudtCS6F1dUhr7I1Wx1RYKi/djes1xDtHz8E7W48zc4ubpiick/szM1O156Qy+zvKaPNScG6sZuLUr2i1/D4/Er87PbfWPaUnFx1n8U+8LhwnvLky194r5YpdwHvDZco9wG3LDoDVnggEcEBhlWpuq6KfvqCqNeEW7L5pnXSevb6Oe0b6odmuiqdWtUrV26kpcRXMYwjaySS6vzLNeXalIrTwhnj1tMzZi0xp+eGUqd90d7lB96i0uH6r5kfJzetMW07xY/TiYTnBYK6IEro0aCj0AygY61FS6gRDU+lu2anFqMrW56NFjDnmnifZBlw9/MOJgdN4iM4OVSO2Mk7Xk+j8LEl8+OY8Q4rgvE+6xcD9UprTZAAAAAAAAAAAAAAAAAAAAAAAAAAAAAAVjrl/tUvsx/MxOb+qw+f8Aqy4VJ2afg7lan5oVsf5oT7IsW5I+kfSsmf4ulQjT32XaVI04pd8pPr+ZLjx2ye30R3vFPd4w2URjNySScuX5/Ejm0zGpd6hIsJSsjx62gACwHxoCNa0qY2nSdXBzp3gryp1IpqUV1cZXVn6ljjxjtbrdDm7xG6qayvWeL+myxEYxqVaqVPZyo27lHni1vHvNjLxcfpdZ8RChTNbv2+q3shxtarBPEQhCb/sxk5W+LfeYeSKROqTtpY5tMbskNPBx4fBG7baA+gAAHyUb9QMDwcfMDNCKSsgPQAAAAAAAAAAAAAAAAAAAAAAAAAAAAACOahyaFSTm4pya6kN8GO87tCK+DHed2hFpZE93COY4uKPaHMcXFE7iHaw+UN03BTnTbXE4O0ovua8fgW6W6zvW0tq9o1E6U7q7McWsR2VfEds8PP3JKyV+Hey7+F4m/gx45pusa2yslrdtTO9LI0VmONqKNTEVabjJXUYx95p9G5XsvhYyOTGGtprSPK/gnJaO1p8LDw1S6Kiw2QAGKtiIQtulGN+FdpXflc9iJn2eTMR7o3nurIUcVhMPFxbrSe53T2ws9vq5W+5ljHxptS1vshvmiLRENjUeFeKoSoxqOCnZSkuZbP7Sj4N9LkeK/p27TDrJSb16xKC5hoWlB05YdbJ05KV3d77PlSfj5lmObe3at/aUU8aI1Nfo6moe0pYKvKMpRkoNqUW00/JroQcWInLESlzzMY5VH/SPG/8ANYn/AMtT9T6D0Mf+Mfwyu9vvP8rH9lOfVpQq9tVqVHvjZznKTSt0V2ZPxGla2jrC9xLTO9ytfDVt0UzOXGUAAAAAAAAAAAAAAAAAAAAAAAAAAAAAAAAAAAD5KKfUCM5vqbA4eq6VWUlNWbSjJrnzSJK4pmNtPjfCOVyKepjr4/dqx1xgZtQhKSlJqK9yXV8LlrxZ16NkmT4FzKUm1qxqP93MraSwqhOKhu7S8pzlzOUm7tuXdzzxY6+ayzMTv2+jCjBSImNMGW06eDw7k6ilClGTvdN7VdpfHoj2a2y5Pb3eVtXHTxPskujs5+k4WlWdk5R5S7pJtNfI4z4vTyTV1iv3pFkihUuQpXPjndN4mWFT/rI01WflFysvX9Tucc9O/wBHHeO3X6vme4OhiKM6deKlTa5v3d90+5rxGO1q2ia+5etbV/F7PzdjMFJOdWkqnYRqOMKj/du9ruvyPo65I1Fba39mRMfWPZbei8FGjFNVKtSUknunOTVnz7sb2RhcnNN7TGojTTw44rXe9pxSoJq5WTuVq/K5VsJWpUkt847Vd2V/Nk3HvFMkWlFmrNqTEKTxOiMZD60Yek0zZ+fw/dQ+WyfZJ9CZTWoblNJXkmrO5m87PTLMdVrjYrU3tb+Up7SktN4AAAAAAAAAAAAAAAAAAAAAAAAAAAAAAAAAAAABSftHf7fV+EfwLVPyw/RPgH/RV/8AKPYKVqkH4Ti/8yOmnyv0L/tP/wAW/k+I3rkpvyhXXtRySisTTWGpt16icpwgrq3dJrubZs8HNPSZvPiGdyaV7aq0NB5ZunPtJ1oOnJLs4ylBN/xW569w5ufrEdYjz9XnHxdp8/RY2pI13h3Vw+IlQnSi5ctOEopXtO6dunUoca1Zt1vG9reatuvas60qPKM/xjxjrU5p16vuOUkrNPbw10X1V9xtZcOKMXWfaGfS9++491z5HVrVKTjipU6kpcNRi4xt4O7d/kYGS1O28fhp0i2vx+W1jcpjOO3atttu23FvC3gR9p3vfl31jWtIdq2vUwFOiqD28uPKUuEuOpU5ue9dWj6vpP8ATvw/ByZtXLG9eyOx13jl/er/ALY/oUfnMv3fUf8AD3B/x/8Aa08izR1qNNyd5OEW/jbk1cczNYmX59zaRj5F6V9oluV8o382/A7VXzDZJtfT8AOzSpqKsgPYAAAAAAAAAAAAAAAAAAAAAAAAAAAAAAAAAAAACEap0lSrVZVZb9zt0fHHkSRkmI01+J8a5HFxRjprSKrSaUlbdw7/AHHvqynv/qHlXrNZ1qUxy6MKEN9WcYQXWUmopd3LZFHlh1pa86rDHis7y5tyWIwu6Vk5KpTu0uibvexJq+tJfksvv0n+GtluCw9WbrUZQnf3JSg1JO3Nm11av8zy1ra6yhvhnHbzGpdnMcjjXoOlNyUJW3KLtuiusW/BjHknHbtCO9ItGpRTOtK4f3FBQoyptSg1ZPh3s/FM6n4h6czF7e/0kjg2yRulZ8faHeyurTi+Zx+9FT5nDP8AdH8rXyuaP7Z/hLaLTirW6EyBXftay6pUVHsqc52cm9sXK3HfboUuZS14jT6n/TPIxYbX9S0Rv7yrKeXVl1pVF/hf6FD0Mn+L7D+pcT/uV/mFm6QUlCCd1aKVjZxxqsPzHn2i/Jvas7jcrEofVXwO1RkAAAAAAAAAAAAAAAAAAAAAAAAAAAAAAAAAAAAAAAHipSUuoGv/APnwvcCJ+1ago5ZWt4w/1xO6e65wP1ofnwsPolreyjF7cO4/9WT/AMsSHL7sL4l+rH7LcwUrwREzkE14kq8bfu/mfNfGf1Y/Z9R8E/Rn90bg+UZFPzQ2b/llYORZi5WPuqflh8Bf80u7jMNvR05R3E5Bd3sBvZZk+3yA7iQH0AAAAAAAAAAAAAAAAAAAAAAAAAAAAAAAAAAAAAAAAAHF1hkyxmFnQlJxUrO6s2rNPv8Age1nUpcOacV+0Kkxvs2jB8VZv0iSeq0P6nb/ABSDSOn3h1sTbTk5XfmkvyOLW7SpcjPOa3aYWZl8LQRyro7qrJe1nv3NWVrfMzeZ8PjkXi0zpp8L4lPGpNYrtEqmWSTtyVa/BaxO+y3Pxy0xrpCTadwjjY24jUaYMzudpjFHo+gAAAAAAAAAAAAAAAAAAAAAAAAAAAAAAAAAAAAAAAAAAAABoDTrZdGQHyjl0IgbqA8VaSkrNAaMspg//gGzh8JGHQDY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pic>
        <p:nvPicPr>
          <p:cNvPr id="19" name="Imagem 18" descr="https://www.ipn.pt/si/fotos/eventos/myGPPQ.png;jsessionid=DF43006B4784E79D56242C24FA8C38D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3960440" cy="17494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4427984" y="836712"/>
            <a:ext cx="36983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PT" sz="2400" dirty="0" smtClean="0">
                <a:solidFill>
                  <a:schemeClr val="bg1">
                    <a:lumMod val="50000"/>
                  </a:schemeClr>
                </a:solidFill>
              </a:rPr>
              <a:t>Gabinete de Promoção dos Programa Quadro ID&amp;I</a:t>
            </a:r>
            <a:endParaRPr lang="pt-P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Conexão recta 2"/>
          <p:cNvCxnSpPr/>
          <p:nvPr/>
        </p:nvCxnSpPr>
        <p:spPr>
          <a:xfrm>
            <a:off x="827584" y="5229200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55575" y="2516703"/>
            <a:ext cx="86648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PT" sz="3600" dirty="0"/>
              <a:t>Oportunidades de financiamento </a:t>
            </a:r>
            <a:r>
              <a:rPr lang="pt-PT" sz="3600" dirty="0" smtClean="0"/>
              <a:t>H2020 </a:t>
            </a:r>
          </a:p>
          <a:p>
            <a:pPr algn="ctr" eaLnBrk="1" hangingPunct="1"/>
            <a:r>
              <a:rPr lang="pt-PT" sz="3600" dirty="0" smtClean="0"/>
              <a:t>TIC </a:t>
            </a:r>
            <a:r>
              <a:rPr lang="pt-PT" sz="3600" dirty="0"/>
              <a:t>e Infraestruturas Digitais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415890" y="4109010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João Mil-Homens</a:t>
            </a:r>
            <a:endParaRPr lang="pt-PT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755576" y="4725144"/>
            <a:ext cx="24225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PT" sz="1400" dirty="0" smtClean="0">
                <a:solidFill>
                  <a:schemeClr val="tx2">
                    <a:lumMod val="75000"/>
                  </a:schemeClr>
                </a:solidFill>
              </a:rPr>
              <a:t>Aveiro, Universidade de Aveiro</a:t>
            </a:r>
            <a:endParaRPr lang="pt-PT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8"/>
          <p:cNvSpPr txBox="1">
            <a:spLocks noChangeArrowheads="1"/>
          </p:cNvSpPr>
          <p:nvPr/>
        </p:nvSpPr>
        <p:spPr bwMode="auto">
          <a:xfrm>
            <a:off x="7452320" y="4797152"/>
            <a:ext cx="10534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PT" sz="1400" dirty="0" smtClean="0">
                <a:solidFill>
                  <a:schemeClr val="tx2">
                    <a:lumMod val="75000"/>
                  </a:schemeClr>
                </a:solidFill>
              </a:rPr>
              <a:t>05/11/2015</a:t>
            </a:r>
            <a:endParaRPr lang="pt-PT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712968" cy="397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Content</a:t>
            </a:r>
            <a:endParaRPr lang="en-US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ICT-14 - Cross-sectorial cross-lingual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data integration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b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ICT-15 - Large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Scale Pilot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b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ICT-17 - Support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, skills, benchmarking, evaluation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b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ICT-18 - Privacy-preserving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big data technologies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b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ICT-21 - Support tech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transfer to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creative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industries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b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ICT-22 - Technologies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for learning and skills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b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ICT-24 - Gaming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and gamification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6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20688"/>
            <a:ext cx="8820472" cy="148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Robotics  </a:t>
            </a:r>
            <a:endParaRPr lang="en-US" sz="3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ICT-25 - Advanced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robot capabilities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b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ICT-26 - Systems,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development and pilot installations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348880"/>
            <a:ext cx="8712968" cy="99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KETs: Micro-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nano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-electronics and 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Photonics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ICT-29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Photonics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754429"/>
            <a:ext cx="8712968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Responsibility and Creativity  </a:t>
            </a:r>
            <a:endParaRPr lang="en-US" sz="3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ICT-35 - Responsible ICT-related research &amp; innovation</a:t>
            </a:r>
            <a:endParaRPr lang="pt-PT" sz="2800" b="1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ICT-36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- Boost synergies between artists, creative people and technologists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5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di.pt/logo_home@2x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6155737"/>
            <a:ext cx="1585313" cy="7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xão recta 12"/>
          <p:cNvCxnSpPr/>
          <p:nvPr/>
        </p:nvCxnSpPr>
        <p:spPr>
          <a:xfrm>
            <a:off x="6948264" y="629022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xão recta 14"/>
          <p:cNvCxnSpPr/>
          <p:nvPr/>
        </p:nvCxnSpPr>
        <p:spPr>
          <a:xfrm>
            <a:off x="4932040" y="629022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alteracoesclimaticas.ics.ulisboa.pt/wp-content/uploads/2014/05/logo-fct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6290223"/>
            <a:ext cx="117110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8" descr="https://www.ipn.pt/si/fotos/eventos/myGPPQ.png;jsessionid=DF43006B4784E79D56242C24FA8C38DD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210"/>
            <a:ext cx="164973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13"/>
          <p:cNvSpPr txBox="1"/>
          <p:nvPr/>
        </p:nvSpPr>
        <p:spPr>
          <a:xfrm>
            <a:off x="971600" y="632158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PT" sz="800" dirty="0" smtClean="0">
                <a:solidFill>
                  <a:schemeClr val="bg1">
                    <a:lumMod val="50000"/>
                  </a:schemeClr>
                </a:solidFill>
              </a:rPr>
              <a:t>Gabinete de Promoção dos Programa Quadro ID&amp;I</a:t>
            </a:r>
            <a:endParaRPr lang="pt-PT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Conexão recta 4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 anchor="ctr"/>
          <a:lstStyle/>
          <a:p>
            <a:pPr marL="0" lvl="1" indent="-342900" algn="ctr" defTabSz="447675" eaLnBrk="0" hangingPunct="0">
              <a:lnSpc>
                <a:spcPct val="8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Times New Roman" pitchFamily="18" charset="0"/>
              <a:buNone/>
            </a:pPr>
            <a:r>
              <a:rPr lang="pt-PT" sz="8000" b="1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Focus</a:t>
            </a:r>
            <a:r>
              <a:rPr lang="pt-PT" sz="8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pt-PT" sz="8000" b="1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Areas</a:t>
            </a:r>
            <a:endParaRPr lang="pt-PT" sz="80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9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8584"/>
            <a:ext cx="8640960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buClr>
                <a:srgbClr val="0070C0"/>
              </a:buClr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Internet of 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Things</a:t>
            </a:r>
            <a:endParaRPr lang="en-US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IoT-01 - Large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Scale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Pilots (</a:t>
            </a:r>
            <a:r>
              <a:rPr lang="pt-PT" sz="2800" b="1" dirty="0" smtClean="0">
                <a:latin typeface="Calibri" pitchFamily="34" charset="0"/>
                <a:cs typeface="Calibri" pitchFamily="34" charset="0"/>
              </a:rPr>
              <a:t>100M€)</a:t>
            </a:r>
          </a:p>
          <a:p>
            <a:pPr marL="800100" lvl="2" indent="-342900" fontAlgn="ctr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PT" sz="2400" b="1" dirty="0" err="1">
                <a:latin typeface="Calibri" pitchFamily="34" charset="0"/>
                <a:cs typeface="Calibri" pitchFamily="34" charset="0"/>
              </a:rPr>
              <a:t>Smart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living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environments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ageing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well</a:t>
            </a:r>
            <a:endParaRPr lang="pt-PT" sz="2400" b="1" dirty="0">
              <a:latin typeface="Calibri" pitchFamily="34" charset="0"/>
              <a:cs typeface="Calibri" pitchFamily="34" charset="0"/>
            </a:endParaRPr>
          </a:p>
          <a:p>
            <a:pPr marL="800100" lvl="2" indent="-342900" fontAlgn="ctr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PT" sz="2400" b="1" dirty="0" err="1">
                <a:latin typeface="Calibri" pitchFamily="34" charset="0"/>
                <a:cs typeface="Calibri" pitchFamily="34" charset="0"/>
              </a:rPr>
              <a:t>Smart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Farming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and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Food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Security</a:t>
            </a:r>
            <a:endParaRPr lang="pt-PT" sz="2400" b="1" dirty="0">
              <a:latin typeface="Calibri" pitchFamily="34" charset="0"/>
              <a:cs typeface="Calibri" pitchFamily="34" charset="0"/>
            </a:endParaRPr>
          </a:p>
          <a:p>
            <a:pPr marL="800100" lvl="2" indent="-342900" fontAlgn="ctr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PT" sz="2400" b="1" dirty="0" err="1">
                <a:latin typeface="Calibri" pitchFamily="34" charset="0"/>
                <a:cs typeface="Calibri" pitchFamily="34" charset="0"/>
              </a:rPr>
              <a:t>Wearables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for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smart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ecosystems</a:t>
            </a:r>
            <a:endParaRPr lang="pt-PT" sz="2400" b="1" dirty="0">
              <a:latin typeface="Calibri" pitchFamily="34" charset="0"/>
              <a:cs typeface="Calibri" pitchFamily="34" charset="0"/>
            </a:endParaRPr>
          </a:p>
          <a:p>
            <a:pPr marL="800100" lvl="2" indent="-342900" fontAlgn="ctr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PT" sz="2400" b="1" dirty="0" err="1">
                <a:latin typeface="Calibri" pitchFamily="34" charset="0"/>
                <a:cs typeface="Calibri" pitchFamily="34" charset="0"/>
              </a:rPr>
              <a:t>Reference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zones in EU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cities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citizen-centered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IoT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services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2" indent="-342900" font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PT" sz="2400" b="1" dirty="0" err="1">
                <a:latin typeface="Calibri" pitchFamily="34" charset="0"/>
                <a:cs typeface="Calibri" pitchFamily="34" charset="0"/>
              </a:rPr>
              <a:t>Autonomous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vehicles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in a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connected</a:t>
            </a:r>
            <a:r>
              <a:rPr lang="pt-PT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 err="1">
                <a:latin typeface="Calibri" pitchFamily="34" charset="0"/>
                <a:cs typeface="Calibri" pitchFamily="34" charset="0"/>
              </a:rPr>
              <a:t>environment</a:t>
            </a:r>
            <a:endParaRPr lang="pt-PT" sz="24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pt-PT" sz="2800" b="1" dirty="0" smtClean="0">
                <a:latin typeface="Calibri" pitchFamily="34" charset="0"/>
                <a:cs typeface="Calibri" pitchFamily="34" charset="0"/>
              </a:rPr>
              <a:t>IoT-02 - </a:t>
            </a: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IoT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Horizontal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Activities (</a:t>
            </a:r>
            <a:r>
              <a:rPr lang="pt-PT" sz="2800" b="1" dirty="0" smtClean="0">
                <a:latin typeface="Calibri" pitchFamily="34" charset="0"/>
                <a:cs typeface="Calibri" pitchFamily="34" charset="0"/>
              </a:rPr>
              <a:t>4M€)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IoT-03 -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R&amp;I on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IoT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integration and platforms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(35M€)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7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20688"/>
            <a:ext cx="8640960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buClr>
                <a:srgbClr val="0070C0"/>
              </a:buClr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Factories of the Future</a:t>
            </a:r>
            <a:endParaRPr lang="en-US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FOF11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- Digital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automation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FOF12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- ICT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Innovation for Manufacturing SMEs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FOF13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- Photonics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Laser-based production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4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95714"/>
            <a:ext cx="8640960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buClr>
                <a:srgbClr val="0070C0"/>
              </a:buClr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Digital Security</a:t>
            </a:r>
            <a:endParaRPr lang="en-US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DS-01 -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Assurance and Certification for Trustworthy and Secure ICT systems, services and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components</a:t>
            </a: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DS-02 -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Cyber Security for SMEs, local public administration and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Individuals</a:t>
            </a: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DS-03 - Increasing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digital security of health related data on a systemic level 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DS-06-2017 - Cryptography</a:t>
            </a: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DS-08-2017 - Privacy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, Data Protection, Digital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Identities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di.pt/logo_home@2x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6155737"/>
            <a:ext cx="1585313" cy="7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xão recta 12"/>
          <p:cNvCxnSpPr/>
          <p:nvPr/>
        </p:nvCxnSpPr>
        <p:spPr>
          <a:xfrm>
            <a:off x="6948264" y="629022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xão recta 14"/>
          <p:cNvCxnSpPr/>
          <p:nvPr/>
        </p:nvCxnSpPr>
        <p:spPr>
          <a:xfrm>
            <a:off x="4932040" y="629022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alteracoesclimaticas.ics.ulisboa.pt/wp-content/uploads/2014/05/logo-fct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6290223"/>
            <a:ext cx="117110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8" descr="https://www.ipn.pt/si/fotos/eventos/myGPPQ.png;jsessionid=DF43006B4784E79D56242C24FA8C38DD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210"/>
            <a:ext cx="164973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13"/>
          <p:cNvSpPr txBox="1"/>
          <p:nvPr/>
        </p:nvSpPr>
        <p:spPr>
          <a:xfrm>
            <a:off x="971600" y="632158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PT" sz="800" dirty="0" smtClean="0">
                <a:solidFill>
                  <a:schemeClr val="bg1">
                    <a:lumMod val="50000"/>
                  </a:schemeClr>
                </a:solidFill>
              </a:rPr>
              <a:t>Gabinete de Promoção dos Programa Quadro ID&amp;I</a:t>
            </a:r>
            <a:endParaRPr lang="pt-PT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Conexão recta 4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 anchor="ctr"/>
          <a:lstStyle/>
          <a:p>
            <a:pPr marL="0" lvl="1" indent="-342900" algn="ctr" defTabSz="447675" eaLnBrk="0" hangingPunct="0">
              <a:lnSpc>
                <a:spcPct val="8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Times New Roman" pitchFamily="18" charset="0"/>
              <a:buNone/>
            </a:pPr>
            <a:r>
              <a:rPr lang="pt-PT" sz="8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Desafios Societais</a:t>
            </a:r>
          </a:p>
        </p:txBody>
      </p:sp>
    </p:spTree>
    <p:extLst>
      <p:ext uri="{BB962C8B-B14F-4D97-AF65-F5344CB8AC3E}">
        <p14:creationId xmlns:p14="http://schemas.microsoft.com/office/powerpoint/2010/main" val="6589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04" y="548680"/>
            <a:ext cx="90816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347526" y="3068960"/>
            <a:ext cx="792088" cy="504056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lIns="80147" tIns="40074" rIns="80147" bIns="40074" anchor="ctr"/>
          <a:lstStyle>
            <a:lvl1pPr defTabSz="4492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de-DE" sz="12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6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04" y="548680"/>
            <a:ext cx="90816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334882" y="4882858"/>
            <a:ext cx="720080" cy="36714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0147" tIns="40074" rIns="80147" bIns="40074" anchor="ctr"/>
          <a:lstStyle>
            <a:lvl1pPr defTabSz="4492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de-DE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ICT</a:t>
            </a:r>
            <a:endParaRPr lang="en-GB" altLang="de-DE" sz="1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348136" y="3252534"/>
            <a:ext cx="720080" cy="36714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0147" tIns="40074" rIns="80147" bIns="40074" anchor="ctr"/>
          <a:lstStyle>
            <a:lvl1pPr defTabSz="4492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de-DE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ICT</a:t>
            </a:r>
            <a:endParaRPr lang="en-GB" altLang="de-DE" sz="1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244408" y="4869160"/>
            <a:ext cx="720080" cy="36714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0147" tIns="40074" rIns="80147" bIns="40074" anchor="ctr"/>
          <a:lstStyle>
            <a:lvl1pPr defTabSz="4492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de-DE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ICT</a:t>
            </a:r>
            <a:endParaRPr lang="en-GB" altLang="de-DE" sz="1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237977" y="4407658"/>
            <a:ext cx="720080" cy="36714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0147" tIns="40074" rIns="80147" bIns="40074" anchor="ctr"/>
          <a:lstStyle>
            <a:lvl1pPr defTabSz="4492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de-DE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ICT</a:t>
            </a:r>
            <a:endParaRPr lang="en-GB" altLang="de-DE" sz="1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244408" y="3970665"/>
            <a:ext cx="720080" cy="36714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0147" tIns="40074" rIns="80147" bIns="40074" anchor="ctr"/>
          <a:lstStyle>
            <a:lvl1pPr defTabSz="4492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de-DE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ICT</a:t>
            </a:r>
            <a:endParaRPr lang="en-GB" altLang="de-DE" sz="1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244408" y="3486790"/>
            <a:ext cx="720080" cy="36714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0147" tIns="40074" rIns="80147" bIns="40074" anchor="ctr"/>
          <a:lstStyle>
            <a:lvl1pPr defTabSz="4492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de-DE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ICT</a:t>
            </a:r>
            <a:endParaRPr lang="en-GB" altLang="de-DE" sz="1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244408" y="3068960"/>
            <a:ext cx="720080" cy="36714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0147" tIns="40074" rIns="80147" bIns="40074" anchor="ctr"/>
          <a:lstStyle>
            <a:lvl1pPr defTabSz="4492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de-DE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ICT</a:t>
            </a:r>
            <a:endParaRPr lang="en-GB" altLang="de-DE" sz="1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244408" y="2564904"/>
            <a:ext cx="720080" cy="36714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0147" tIns="40074" rIns="80147" bIns="40074" anchor="ctr"/>
          <a:lstStyle>
            <a:lvl1pPr defTabSz="4492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de-DE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ICT</a:t>
            </a:r>
            <a:endParaRPr lang="en-GB" altLang="de-DE" sz="1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244408" y="2060848"/>
            <a:ext cx="720080" cy="36714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0147" tIns="40074" rIns="80147" bIns="40074" anchor="ctr"/>
          <a:lstStyle>
            <a:lvl1pPr defTabSz="4492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de-DE" sz="18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ICT</a:t>
            </a:r>
            <a:endParaRPr lang="en-GB" altLang="de-DE" sz="18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347526" y="3068960"/>
            <a:ext cx="792088" cy="504056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lIns="80147" tIns="40074" rIns="80147" bIns="40074" anchor="ctr"/>
          <a:lstStyle>
            <a:lvl1pPr defTabSz="4492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de-DE" sz="12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7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638944"/>
          </a:xfrm>
        </p:spPr>
        <p:txBody>
          <a:bodyPr>
            <a:noAutofit/>
          </a:bodyPr>
          <a:lstStyle/>
          <a:p>
            <a:pPr algn="l"/>
            <a:r>
              <a:rPr lang="pt-PT" sz="4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ICT </a:t>
            </a:r>
            <a:r>
              <a:rPr lang="pt-PT" sz="4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nos Desafios Societais</a:t>
            </a:r>
            <a:endParaRPr lang="pt-PT" sz="4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340225"/>
          </a:xfrm>
        </p:spPr>
        <p:txBody>
          <a:bodyPr>
            <a:normAutofit fontScale="92500"/>
          </a:bodyPr>
          <a:lstStyle/>
          <a:p>
            <a:pPr marL="198438" lvl="1" indent="-198438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itchFamily="34" charset="0"/>
              <a:buChar char="•"/>
              <a:defRPr/>
            </a:pPr>
            <a:r>
              <a:rPr lang="fr-BE" b="1" dirty="0" err="1" smtClean="0"/>
              <a:t>Big</a:t>
            </a:r>
            <a:r>
              <a:rPr lang="fr-BE" b="1" dirty="0" smtClean="0"/>
              <a:t> Data</a:t>
            </a:r>
          </a:p>
          <a:p>
            <a:pPr marL="733425" lvl="2" indent="-285750" defTabSz="449437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tabLst>
                <a:tab pos="990600" algn="l"/>
              </a:tabLst>
              <a:defRPr/>
            </a:pPr>
            <a:r>
              <a:rPr lang="en-GB" b="1" dirty="0" smtClean="0">
                <a:solidFill>
                  <a:srgbClr val="0070C0"/>
                </a:solidFill>
              </a:rPr>
              <a:t>DS1 </a:t>
            </a:r>
            <a:r>
              <a:rPr lang="en-GB" b="1" dirty="0">
                <a:solidFill>
                  <a:srgbClr val="0070C0"/>
                </a:solidFill>
              </a:rPr>
              <a:t>- Health: </a:t>
            </a:r>
            <a:r>
              <a:rPr lang="en-GB" b="1" dirty="0" smtClean="0"/>
              <a:t>Big </a:t>
            </a:r>
            <a:r>
              <a:rPr lang="en-GB" b="1" dirty="0"/>
              <a:t>Data supporting Public Health policies </a:t>
            </a:r>
            <a:r>
              <a:rPr lang="pt-PT" b="1" dirty="0" smtClean="0"/>
              <a:t> </a:t>
            </a:r>
            <a:endParaRPr lang="en-GB" b="1" dirty="0"/>
          </a:p>
          <a:p>
            <a:pPr marL="733425" lvl="2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tabLst>
                <a:tab pos="990600" algn="l"/>
              </a:tabLst>
              <a:defRPr/>
            </a:pPr>
            <a:r>
              <a:rPr lang="en-GB" b="1" dirty="0" smtClean="0">
                <a:solidFill>
                  <a:srgbClr val="0070C0"/>
                </a:solidFill>
              </a:rPr>
              <a:t>DS4 </a:t>
            </a:r>
            <a:r>
              <a:rPr lang="en-GB" b="1" dirty="0">
                <a:solidFill>
                  <a:srgbClr val="0070C0"/>
                </a:solidFill>
              </a:rPr>
              <a:t>- Transport: </a:t>
            </a:r>
            <a:r>
              <a:rPr lang="en-GB" b="1" dirty="0" smtClean="0"/>
              <a:t>Innovative </a:t>
            </a:r>
            <a:r>
              <a:rPr lang="en-GB" b="1" dirty="0"/>
              <a:t>ICT solutions for future </a:t>
            </a:r>
            <a:r>
              <a:rPr lang="en-GB" b="1" dirty="0" smtClean="0"/>
              <a:t>logistics</a:t>
            </a:r>
            <a:endParaRPr lang="en-GB" dirty="0" smtClean="0"/>
          </a:p>
          <a:p>
            <a:pPr marL="733425" lvl="2" indent="-285750" defTabSz="449437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tabLst>
                <a:tab pos="990600" algn="l"/>
              </a:tabLst>
              <a:defRPr/>
            </a:pPr>
            <a:r>
              <a:rPr lang="fr-BE" b="1" dirty="0" smtClean="0">
                <a:solidFill>
                  <a:srgbClr val="0070C0"/>
                </a:solidFill>
              </a:rPr>
              <a:t>DS6 - </a:t>
            </a:r>
            <a:r>
              <a:rPr lang="fr-BE" b="1" dirty="0">
                <a:solidFill>
                  <a:srgbClr val="0070C0"/>
                </a:solidFill>
              </a:rPr>
              <a:t>Inclusive </a:t>
            </a:r>
            <a:r>
              <a:rPr lang="fr-BE" b="1" dirty="0" err="1">
                <a:solidFill>
                  <a:srgbClr val="0070C0"/>
                </a:solidFill>
              </a:rPr>
              <a:t>Societies</a:t>
            </a:r>
            <a:r>
              <a:rPr lang="fr-BE" b="1" dirty="0">
                <a:solidFill>
                  <a:srgbClr val="0070C0"/>
                </a:solidFill>
              </a:rPr>
              <a:t>: </a:t>
            </a:r>
            <a:r>
              <a:rPr lang="en-GB" b="1" dirty="0" smtClean="0"/>
              <a:t>Policy-development </a:t>
            </a:r>
            <a:r>
              <a:rPr lang="en-GB" b="1" dirty="0"/>
              <a:t>in the age of Big </a:t>
            </a:r>
            <a:r>
              <a:rPr lang="en-GB" b="1" dirty="0" smtClean="0"/>
              <a:t>Data </a:t>
            </a:r>
          </a:p>
          <a:p>
            <a:pPr marL="733425" lvl="2" indent="-285750" defTabSz="449437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tabLst>
                <a:tab pos="990600" algn="l"/>
              </a:tabLst>
              <a:defRPr/>
            </a:pPr>
            <a:r>
              <a:rPr lang="fr-BE" b="1" dirty="0" smtClean="0">
                <a:solidFill>
                  <a:srgbClr val="0070C0"/>
                </a:solidFill>
              </a:rPr>
              <a:t>DS6 - Inclusive </a:t>
            </a:r>
            <a:r>
              <a:rPr lang="fr-BE" b="1" dirty="0" err="1" smtClean="0">
                <a:solidFill>
                  <a:srgbClr val="0070C0"/>
                </a:solidFill>
              </a:rPr>
              <a:t>Societies</a:t>
            </a:r>
            <a:r>
              <a:rPr lang="fr-BE" b="1" dirty="0" smtClean="0">
                <a:solidFill>
                  <a:srgbClr val="0070C0"/>
                </a:solidFill>
              </a:rPr>
              <a:t>: </a:t>
            </a:r>
            <a:r>
              <a:rPr lang="en-GB" b="1" dirty="0"/>
              <a:t>European cultural heritage, access and analysis for a richer interpretation of the </a:t>
            </a:r>
            <a:r>
              <a:rPr lang="en-GB" b="1" dirty="0" smtClean="0"/>
              <a:t>past</a:t>
            </a:r>
          </a:p>
          <a:p>
            <a:pPr marL="733425" lvl="2" indent="-285750" defTabSz="449437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tabLst>
                <a:tab pos="990600" algn="l"/>
              </a:tabLst>
              <a:defRPr/>
            </a:pPr>
            <a:endParaRPr lang="en-GB" sz="700" b="1" dirty="0" smtClean="0"/>
          </a:p>
          <a:p>
            <a:pPr marL="733425" lvl="2" indent="-285750" defTabSz="449437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tabLst>
                <a:tab pos="990600" algn="l"/>
              </a:tabLst>
              <a:defRPr/>
            </a:pPr>
            <a:endParaRPr lang="en-GB" sz="700" b="1" dirty="0"/>
          </a:p>
          <a:p>
            <a:pPr marL="733425" lvl="2" indent="-285750" defTabSz="449437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tabLst>
                <a:tab pos="990600" algn="l"/>
              </a:tabLst>
              <a:defRPr/>
            </a:pPr>
            <a:endParaRPr lang="en-GB" sz="700" b="1" dirty="0" smtClean="0"/>
          </a:p>
          <a:p>
            <a:pPr marL="198438" lvl="1" indent="-198438" defTabSz="449437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itchFamily="34" charset="0"/>
              <a:buChar char="•"/>
              <a:defRPr/>
            </a:pPr>
            <a:r>
              <a:rPr lang="en-GB" b="1" dirty="0"/>
              <a:t>Robotics</a:t>
            </a:r>
          </a:p>
          <a:p>
            <a:pPr marL="733425" lvl="2" indent="-285750" defTabSz="449437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tabLst>
                <a:tab pos="990600" algn="l"/>
              </a:tabLst>
              <a:defRPr/>
            </a:pPr>
            <a:r>
              <a:rPr lang="en-GB" b="1" dirty="0" smtClean="0">
                <a:solidFill>
                  <a:srgbClr val="0070C0"/>
                </a:solidFill>
              </a:rPr>
              <a:t>DS1 - </a:t>
            </a:r>
            <a:r>
              <a:rPr lang="en-GB" b="1" dirty="0">
                <a:solidFill>
                  <a:srgbClr val="0070C0"/>
                </a:solidFill>
              </a:rPr>
              <a:t>Health</a:t>
            </a:r>
            <a:r>
              <a:rPr lang="en-GB" b="1" dirty="0"/>
              <a:t>: Robotics-based solutions for active and healthy ageing </a:t>
            </a:r>
            <a:endParaRPr lang="en-GB" b="1" dirty="0" smtClean="0"/>
          </a:p>
          <a:p>
            <a:pPr marL="733425" lvl="2" indent="-285750" defTabSz="449437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tabLst>
                <a:tab pos="990600" algn="l"/>
              </a:tabLst>
              <a:defRPr/>
            </a:pPr>
            <a:r>
              <a:rPr lang="fr-BE" b="1" dirty="0" smtClean="0">
                <a:solidFill>
                  <a:srgbClr val="0070C0"/>
                </a:solidFill>
              </a:rPr>
              <a:t>DS2 </a:t>
            </a:r>
            <a:r>
              <a:rPr lang="fr-BE" b="1" dirty="0">
                <a:solidFill>
                  <a:srgbClr val="0070C0"/>
                </a:solidFill>
              </a:rPr>
              <a:t>- Food: </a:t>
            </a:r>
            <a:r>
              <a:rPr lang="fr-BE" b="1" dirty="0" err="1"/>
              <a:t>Robotics</a:t>
            </a:r>
            <a:r>
              <a:rPr lang="fr-BE" b="1" dirty="0"/>
              <a:t> </a:t>
            </a:r>
            <a:r>
              <a:rPr lang="fr-BE" b="1" dirty="0" err="1"/>
              <a:t>advances</a:t>
            </a:r>
            <a:r>
              <a:rPr lang="fr-BE" b="1" dirty="0"/>
              <a:t> for </a:t>
            </a:r>
            <a:r>
              <a:rPr lang="fr-BE" b="1" dirty="0" err="1"/>
              <a:t>precision</a:t>
            </a:r>
            <a:r>
              <a:rPr lang="fr-BE" b="1" dirty="0"/>
              <a:t> </a:t>
            </a:r>
            <a:r>
              <a:rPr lang="fr-BE" b="1" dirty="0" err="1" smtClean="0"/>
              <a:t>farming</a:t>
            </a:r>
            <a:endParaRPr lang="fr-BE" b="1" dirty="0"/>
          </a:p>
          <a:p>
            <a:pPr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tabLst>
                <a:tab pos="990600" algn="l"/>
              </a:tabLst>
              <a:defRPr/>
            </a:pPr>
            <a:endParaRPr lang="fr-BE" sz="1400" b="1" dirty="0"/>
          </a:p>
          <a:p>
            <a:pPr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tabLst>
                <a:tab pos="990600" algn="l"/>
              </a:tabLst>
              <a:defRPr/>
            </a:pPr>
            <a:endParaRPr lang="en-GB" sz="1600" b="1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1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79512" y="332656"/>
            <a:ext cx="8964488" cy="56166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8" tIns="45704" rIns="91408" bIns="45704">
            <a:noAutofit/>
          </a:bodyPr>
          <a:lstStyle/>
          <a:p>
            <a:pPr lvl="1" indent="-742950" defTabSz="447675">
              <a:lnSpc>
                <a:spcPct val="80000"/>
              </a:lnSpc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pt-PT" sz="4400" b="1" dirty="0" smtClean="0"/>
              <a:t>Programa </a:t>
            </a:r>
            <a:r>
              <a:rPr lang="pt-PT" sz="4400" b="1" dirty="0"/>
              <a:t>Trabalhos </a:t>
            </a:r>
            <a:r>
              <a:rPr lang="pt-PT" sz="4400" b="1" dirty="0">
                <a:solidFill>
                  <a:srgbClr val="0070C0"/>
                </a:solidFill>
              </a:rPr>
              <a:t>ICT </a:t>
            </a:r>
            <a:r>
              <a:rPr lang="pt-PT" sz="4400" b="1" dirty="0" smtClean="0">
                <a:solidFill>
                  <a:srgbClr val="0070C0"/>
                </a:solidFill>
              </a:rPr>
              <a:t>2016-17</a:t>
            </a:r>
            <a:endParaRPr lang="pt-PT" sz="3600" b="1" dirty="0" smtClean="0">
              <a:solidFill>
                <a:srgbClr val="0070C0"/>
              </a:solidFill>
            </a:endParaRPr>
          </a:p>
          <a:p>
            <a:pPr marL="1332000" lvl="2" indent="-571500" defTabSz="4476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</a:pPr>
            <a:r>
              <a:rPr lang="pt-PT" sz="2800" b="1" dirty="0" smtClean="0"/>
              <a:t>39 tópicos </a:t>
            </a:r>
            <a:endParaRPr lang="pt-PT" sz="2800" b="1" dirty="0" smtClean="0"/>
          </a:p>
          <a:p>
            <a:pPr marL="1332000" lvl="2" indent="-571500" defTabSz="4476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</a:pPr>
            <a:r>
              <a:rPr lang="pt-PT" sz="2800" b="1" dirty="0" smtClean="0"/>
              <a:t>8 </a:t>
            </a:r>
            <a:r>
              <a:rPr lang="pt-PT" sz="2800" b="1" dirty="0" smtClean="0"/>
              <a:t>cooperação internacional</a:t>
            </a:r>
          </a:p>
          <a:p>
            <a:pPr lvl="1" indent="-742950" defTabSz="447675">
              <a:lnSpc>
                <a:spcPct val="80000"/>
              </a:lnSpc>
              <a:spcBef>
                <a:spcPts val="18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pt-PT" sz="4000" b="1" dirty="0" err="1" smtClean="0"/>
              <a:t>Focus</a:t>
            </a:r>
            <a:r>
              <a:rPr lang="pt-PT" sz="4000" b="1" dirty="0" smtClean="0"/>
              <a:t> </a:t>
            </a:r>
            <a:r>
              <a:rPr lang="pt-PT" sz="4000" b="1" dirty="0" err="1" smtClean="0"/>
              <a:t>Areas</a:t>
            </a:r>
            <a:endParaRPr lang="pt-PT" sz="4000" b="1" dirty="0" smtClean="0"/>
          </a:p>
          <a:p>
            <a:pPr marL="1332000" lvl="2" indent="-571500" defTabSz="447675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800" b="1" dirty="0" smtClean="0"/>
              <a:t>Factories </a:t>
            </a:r>
            <a:r>
              <a:rPr lang="en-US" sz="2800" b="1" dirty="0" smtClean="0"/>
              <a:t>of the </a:t>
            </a:r>
            <a:r>
              <a:rPr lang="en-US" sz="2800" b="1" dirty="0" smtClean="0"/>
              <a:t>Future, Internet </a:t>
            </a:r>
            <a:r>
              <a:rPr lang="en-US" sz="2800" b="1" dirty="0" smtClean="0"/>
              <a:t>of </a:t>
            </a:r>
            <a:r>
              <a:rPr lang="en-US" sz="2800" b="1" dirty="0" smtClean="0"/>
              <a:t>Things, Smart Cities, Digital </a:t>
            </a:r>
            <a:r>
              <a:rPr lang="en-US" sz="2800" b="1" dirty="0" smtClean="0"/>
              <a:t>Security</a:t>
            </a:r>
          </a:p>
          <a:p>
            <a:pPr lvl="1" indent="-742950" defTabSz="447675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pt-PT" sz="4000" b="1" dirty="0" smtClean="0"/>
              <a:t>Desafios Societais</a:t>
            </a:r>
          </a:p>
          <a:p>
            <a:pPr lvl="1" indent="-742950" defTabSz="44767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pt-PT" sz="4000" b="1" dirty="0"/>
              <a:t>SME </a:t>
            </a:r>
            <a:r>
              <a:rPr lang="pt-PT" sz="4000" b="1" dirty="0" err="1"/>
              <a:t>Instrument</a:t>
            </a:r>
            <a:r>
              <a:rPr lang="pt-PT" sz="4000" b="1" dirty="0"/>
              <a:t> e </a:t>
            </a:r>
            <a:r>
              <a:rPr lang="pt-PT" sz="4000" b="1" dirty="0" err="1"/>
              <a:t>Fast</a:t>
            </a:r>
            <a:r>
              <a:rPr lang="pt-PT" sz="4000" b="1" dirty="0"/>
              <a:t> </a:t>
            </a:r>
            <a:r>
              <a:rPr lang="pt-PT" sz="4000" b="1" dirty="0" err="1"/>
              <a:t>Track</a:t>
            </a:r>
            <a:endParaRPr lang="pt-PT" sz="4000" b="1" dirty="0"/>
          </a:p>
          <a:p>
            <a:pPr lvl="1" indent="-742950" defTabSz="44767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pt-PT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 ECSEL</a:t>
            </a:r>
          </a:p>
        </p:txBody>
      </p:sp>
    </p:spTree>
    <p:extLst>
      <p:ext uri="{BB962C8B-B14F-4D97-AF65-F5344CB8AC3E}">
        <p14:creationId xmlns:p14="http://schemas.microsoft.com/office/powerpoint/2010/main" val="413905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di.pt/logo_home@2x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6155737"/>
            <a:ext cx="1585313" cy="7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xão recta 12"/>
          <p:cNvCxnSpPr/>
          <p:nvPr/>
        </p:nvCxnSpPr>
        <p:spPr>
          <a:xfrm>
            <a:off x="6948264" y="629022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xão recta 14"/>
          <p:cNvCxnSpPr/>
          <p:nvPr/>
        </p:nvCxnSpPr>
        <p:spPr>
          <a:xfrm>
            <a:off x="4932040" y="629022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alteracoesclimaticas.ics.ulisboa.pt/wp-content/uploads/2014/05/logo-fct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6290223"/>
            <a:ext cx="117110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8" descr="https://www.ipn.pt/si/fotos/eventos/myGPPQ.png;jsessionid=DF43006B4784E79D56242C24FA8C38DD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210"/>
            <a:ext cx="164973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13"/>
          <p:cNvSpPr txBox="1"/>
          <p:nvPr/>
        </p:nvSpPr>
        <p:spPr>
          <a:xfrm>
            <a:off x="971600" y="632158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PT" sz="800" dirty="0" smtClean="0">
                <a:solidFill>
                  <a:schemeClr val="bg1">
                    <a:lumMod val="50000"/>
                  </a:schemeClr>
                </a:solidFill>
              </a:rPr>
              <a:t>Gabinete de Promoção dos Programa Quadro ID&amp;I</a:t>
            </a:r>
            <a:endParaRPr lang="pt-PT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Conexão recta 4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 anchor="ctr"/>
          <a:lstStyle/>
          <a:p>
            <a:pPr marL="0" lvl="1" indent="-342900" algn="ctr" defTabSz="447675" eaLnBrk="0" hangingPunct="0">
              <a:lnSpc>
                <a:spcPct val="80000"/>
              </a:lnSpc>
              <a:spcAft>
                <a:spcPts val="2400"/>
              </a:spcAft>
              <a:buClr>
                <a:srgbClr val="002060"/>
              </a:buClr>
              <a:buSzPct val="100000"/>
              <a:buFont typeface="Times New Roman" pitchFamily="18" charset="0"/>
              <a:buNone/>
            </a:pPr>
            <a:r>
              <a:rPr lang="pt-PT" sz="66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SME </a:t>
            </a:r>
            <a:r>
              <a:rPr lang="pt-PT" sz="6600" b="1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Instrument</a:t>
            </a:r>
            <a:endParaRPr lang="pt-PT" sz="66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lvl="1" indent="-342900" algn="ctr" defTabSz="447675" eaLnBrk="0" hangingPunct="0">
              <a:lnSpc>
                <a:spcPct val="8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Times New Roman" pitchFamily="18" charset="0"/>
              <a:buNone/>
            </a:pPr>
            <a:r>
              <a:rPr lang="pt-PT" sz="6600" b="1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Fast</a:t>
            </a:r>
            <a:r>
              <a:rPr lang="pt-PT" sz="66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pt-PT" sz="6600" b="1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Track</a:t>
            </a:r>
            <a:r>
              <a:rPr lang="pt-PT" sz="66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to </a:t>
            </a:r>
            <a:r>
              <a:rPr lang="pt-PT" sz="6600" b="1" dirty="0" err="1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Innovation</a:t>
            </a:r>
            <a:endParaRPr lang="pt-PT" sz="6600" b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9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6" descr="data:image/jpeg;base64,/9j/4AAQSkZJRgABAQAAAQABAAD/2wCEAAkGBxISEhQTEhQUFhUXFxgSGBcYGBcVFxcTHhcXFxYXFBQYHykgGBolGxQXIjEhJSkrLi8uFyAzODMsNygtLisBCgoKDg0OGxAQGywkICQvLC8vLCwsLCw0NCwsLCwsLCwsLCwsLCwsLCwsLCwsLCwsLCwsLCwsLCwsLCwsLCwsLP/AABEIAIcBdQMBEQACEQEDEQH/xAAcAAEAAgMBAQEAAAAAAAAAAAAABgcDBAUCAQj/xABDEAACAQIFAQUEBwQHCQEAAAAAAQIDEQQFBhIhMRNBUWGBByJxoRQycpGxwdEkUmLhFiNCQ4KisiU0U1RjkpPw8RX/xAAbAQEAAwEBAQEAAAAAAAAAAAAAAwQFAgEGB//EADIRAQACAgIBAgQFAwIHAAAAAAABAgMRBBIhEzEFFEFRIjIzcZEVQlIGYRYjNFOBobH/2gAMAwEAAhEDEQA/ALxAAAAAAAAAAAAAAAAAAAAAAAAAHntFfbdXte3fbpe3gNPN/R6D1x9SZ/Twcabn1qVYUkvtSSb9FdkuLFOSZ19EWTLFNbdWFRPoyJK9gAAAAAAAAAAAAAAAAAAAAAAAAAAAAAAAAAAAAAAAAAAAAEf1pqqnl1FVZxc5Se2EE7bn15l3KxPx8E5rdYQ5svpw4eUe0/CTpwlXlClUle8E5T2q/G6W1ck+TgZItMV8uKcqsx5bGUe0nB4muqEFNSe60mkou3fe/fY5vwslK9pe05NbW06Op9SVMLDtYYd16a+vtnacPPbtd16kWDFGSeszp1lyWp51uFZYb2l/7RnipxmqLpdjGCs3FXUr26dbmlbgf8npE+fup15M+p2lZGBzinj6Ek4VYQkrXknSl8YtO/qZl6zht7xK7W0ZK/VSGr3Vp4mdF4mrXjRleMpSlLY+OOW7NcK/kbvH6zTtMRG2ZkiYtMb2sPQmJxcowq18VKpGSvGFo2X2pWu2ZXLtii01rVd49bzETM+FlU8ZFQ3TailZXbt14XzZSiJWpmIbR49AAAAAAAAAAAAAAAAAAAAAAAAAAAAAAAAAAAAAAAAAAAIP7YcH2mXzffTlGovvSfybLvAv1zR/urcqu6bUAb7MdXTmWKvVtJ2jGzdur56Lw+JV5fI9Kn7psGL1LLmxU608NOFC2+UdkXJ2Ub8bn8EYeKa992aWWJ6aqgmJ0JUwzpVKcu0nCUZTjbhq6vsX6mh8/F4tWfH2VJ4tq6mFj5TTkZPsvfRjqaZoxhKEaatO7nflzb6uUnyyWc15mJ37OIxUiNaauW5HLD0tlFJuN3BTbS632trnv6i1/Uv2sRTrXVUH1prevOKw0qLoThUjOa3Xvte6NuOl0n6GtxuJWv44ne1DNntaOsxpO9K6/wDpbUY0KySsnN7Nif2r3f3Mocji+l/dC1hz99RpOac7q6Kay9AAAAAAAAAAAAAAAAAAAAAAAAAAAAAAAAAAAAAAADBicUoOKak9ztwr2VrtvyPYjbmbaeqOIjNJxfVJ26Oz6Xi+V6iYmHu4Qf2y4908BsX95OMHxf3er/0l34fXeXf2VuXOqaUKb7NSfQlJupN91kvW/gZPxOY1ELnDjzMrsyPD+6ZDQdGpl6YGTD4RRA2nSQGOdFA1tVme6FniKtWviKjU58QjCzjCK+qpN9fTxNGnNjHWK1jxCnPGm8zNpb+j8DWpUo06is4Nx8mr8NehW5N4vkm0JsFZrTUrEwEWoFdM2QAAAAAAAAAAAAAAAAAAAAAAAAAAAAAAAAAAAAAABp5pllLEQ2VY3Sd003GUX4xlFppnVbzWdw5tWLRqXNy3LZ0ak5znGbkowjLs9tRQV7RnU3PtLX6ux3e8WiIhzTHNZmZVb7Zc9jVrQw8G32V5T7lvfRedl+JqfDsU1rN5+qlysnaesfRXBpqieaFwMUt8Xfd4q1rdxhc/La1+sxrTS4tIivaPO1q0s0o4eCdSVm+kVzJ+hTx4rX9k9sla+7A9dUL/AFKnx939Sf5S2kXzNfs6mV6hoV3thL3uu1qz/mRXw2p5lJTLW06hjzPU9GhN05qd0k+Fdc+p7TBa8bh5fNWs6lp/02wz/wCIv8P8zueLdz8zR6x+e4f6PUxCmnGEXJ+N+5NeLOIwXm8V06nNXpNocXLtX4aVOE3GScoqTSV0m1yk7+JLbh3idOI5VZh2aGtsLwnvXntOZ4t4e/MUSDB46nVipU5KSfgQWrNZ1KatotG4aebZ/Qw/E5Xl+7Hl+vgd48Nr+zi+Wtfdx4a7oXs4VEvH3X8rkvylvuijk1SDL8zpV47qck1815NdxXvSaTqU9bxb2bhy6AAAAAAAAAAAAAAAAAAAAAAAAAAAAAAACOZzqSVGq6agnZLm5o8fgxlp22x+Z8TtgyTSK7aVHV03JJwSTduv8iW/w2K1meyvi+M2veKzX3SbCYxTMl9A2ZRuB+dPaHldWljK0qnLm+1W3dKKptuK3Sa4fu9D6Hh5a2xxEMjPWYvO0ULaJOtA0+zhKq23e7t3JK/zMbn27ZIov8WNUmzrYRyxNZKT5k+X4R68eh1OsdEUR6l0xoZJh0rdmn5u7b9f0KHr3md7XYw09tPuX5CqNdVabajZpxd318H+p1fPNq9Zcxhit9wjusp/tMvsx/At8b8itn/O3MTlNB0N23bLZuvd9bd6bsQVz376TTip02qvOoOMtlOU7TV3TTbXW647+nyNnFMTHaWfaPOoe8hc5ON6klFSS2r4/Ij5F4iPZ1jjcrFzTL6UaLnBbWrd7d/KzZlYc17X1K9lxUiu3vSOZSpKs7vao77eZJyKxMw4wWmIlo4BPE1/fbe5uUn32Jb29OnhHSO9/KT4rIaM4NRgou3DV738/EpV5F+25W7Ya68I7prHyo4iMb8SeyS9bfiW89YtTarit1vpauDrbkZjQbAAAAAAAAAAAAAAAAAAAAAAAAAAAAAAABXmqv8AeJ+h9BwP0YfJfFon5iZclNrks5pj05/ZS4sT61f3dnC5liIQUqNHtnzeO+MH04tu4fJ83irW35p0+2va0R+GNpRpurOVFOqqkZybk4VJQm4c/VUocbfA8y6i2oMe9eUb9qeHf0Gu1bhRfPhuV7edifhfrQ45P6cqEPoWUmmj8ukqcpNv34u0O7yfx4MbmZ62yRWI9vqv4MUxTcy7Gm66hXg5cJ3j6tHueO1PCPDPW3lJM5yirUm6kZpRUel2nwnfoV8GWtY6zCxlxzM7iXN0niH9Jjdt+7Lq34EvJiOiHBM93jWMv2iX2Y/ge8f9Mz/namJw2J7LdUk+zUd3M1ZR+Fz2t8fbUe5NMnXc+zp5Vp6NO8+JTmvreC8EVs+e1/wx7LGHFEeUTxmX7K9TarNz+dy7W28cbU7Rq86dynk2LqWU+n8Uk0vREHrYq+yb0slvd36eSdlh6kVzKUXd+dui8iH1u94lN6XWkw4Ol6qjXV+9OPqWOREzTwr4LRF/KxaNlFydkkrtmdEbnUL0zqFb4SO/Ext31N3puuamT8OPyzq+brTyp8+hlNJ0wAAAAAAAAAAAAAAAAAAAAAAAAAAAAAADjZxl++7suTqLWj2lzNKz5mIRitklryfCXL+B72vPjbz06R51H8NLM9R4fDYWpUo1qVSolthGM4ye98K6T7uvoWMHEva8RaPCLJyKxWes+UpyPNoVqVKanG8oRk+Ve7Sv8yHLjmtpjSTHki1Yl513l9XFYOVGjtUp2i3J2SjdOT469Lep1xslcd4tZ5mrNqahTuN9n+IpySU4SV7N8q3nY1P6lj17KU8S6aaWyaVOEYN7tqte1r8+BkZsnqXmy/jp0rES2M50nJtzo255cenP8LLOLkxEasgyYNzurSp08wjHYlO1rc7Xx8WdzbDPlxrNHhs6fySrTqqpNJJJq17vn4EefNW1esOsWG1bdpNSZJXq1XKEbraknddbeDOsGalaas8zYrWtuEI1hmmMpx+i19ii0mpQVnKK7nz/AO2L3Fw4rT6lFfLfJEdLJJozUGKrKEXRh2cUoOo5NXsrcKzuypy8GLHMz28/ZY4+W9o1EeG3jMjrzrymoe657r3XS9zmuanTW3lsV5vtNMFg7soyu/R1Y4DjuPBBtQaTnGbnQ6N329Gn/Cy9j5Ma1dUvgne6uFjsfiY/1VWc/OLfd3Xa6k1KY/zVhDe1/aZSHT+UKn78mnJri3RJ+D72Vc+abeIWcOLr5lNsspWVyqsN4AAAAAAAAAAAAAAAAAAAAAAAAAAAAABxM21PRw9R05qblZPhJqz9Srl5dMdusquXl0x26y06etsPJpKNTl26L9TiOdjmdeXEc/HM6jbudtCS6F1dUhr7I1Wx1RYKi/djes1xDtHz8E7W48zc4ubpiick/szM1O156Qy+zvKaPNScG6sZuLUr2i1/D4/Er87PbfWPaUnFx1n8U+8LhwnvLky194r5YpdwHvDZco9wG3LDoDVnggEcEBhlWpuq6KfvqCqNeEW7L5pnXSevb6Oe0b6odmuiqdWtUrV26kpcRXMYwjaySS6vzLNeXalIrTwhnj1tMzZi0xp+eGUqd90d7lB96i0uH6r5kfJzetMW07xY/TiYTnBYK6IEro0aCj0AygY61FS6gRDU+lu2anFqMrW56NFjDnmnifZBlw9/MOJgdN4iM4OVSO2Mk7Xk+j8LEl8+OY8Q4rgvE+6xcD9UprTZAAAAAAAAAAAAAAAAAAAAAAAAAAAAAAVjrl/tUvsx/MxOb+qw+f8Aqy4VJ2afg7lan5oVsf5oT7IsW5I+kfSsmf4ulQjT32XaVI04pd8pPr+ZLjx2ye30R3vFPd4w2URjNySScuX5/Ejm0zGpd6hIsJSsjx62gACwHxoCNa0qY2nSdXBzp3gryp1IpqUV1cZXVn6ljjxjtbrdDm7xG6qayvWeL+myxEYxqVaqVPZyo27lHni1vHvNjLxcfpdZ8RChTNbv2+q3shxtarBPEQhCb/sxk5W+LfeYeSKROqTtpY5tMbskNPBx4fBG7baA+gAAHyUb9QMDwcfMDNCKSsgPQAAAAAAAAAAAAAAAAAAAAAAAAAAAAACOahyaFSTm4pya6kN8GO87tCK+DHed2hFpZE93COY4uKPaHMcXFE7iHaw+UN03BTnTbXE4O0ovua8fgW6W6zvW0tq9o1E6U7q7McWsR2VfEds8PP3JKyV+Hey7+F4m/gx45pusa2yslrdtTO9LI0VmONqKNTEVabjJXUYx95p9G5XsvhYyOTGGtprSPK/gnJaO1p8LDw1S6Kiw2QAGKtiIQtulGN+FdpXflc9iJn2eTMR7o3nurIUcVhMPFxbrSe53T2ws9vq5W+5ljHxptS1vshvmiLRENjUeFeKoSoxqOCnZSkuZbP7Sj4N9LkeK/p27TDrJSb16xKC5hoWlB05YdbJ05KV3d77PlSfj5lmObe3at/aUU8aI1Nfo6moe0pYKvKMpRkoNqUW00/JroQcWInLESlzzMY5VH/SPG/8ANYn/AMtT9T6D0Mf+Mfwyu9vvP8rH9lOfVpQq9tVqVHvjZznKTSt0V2ZPxGla2jrC9xLTO9ytfDVt0UzOXGUAAAAAAAAAAAAAAAAAAAAAAAAAAAAAAAAAAAD5KKfUCM5vqbA4eq6VWUlNWbSjJrnzSJK4pmNtPjfCOVyKepjr4/dqx1xgZtQhKSlJqK9yXV8LlrxZ16NkmT4FzKUm1qxqP93MraSwqhOKhu7S8pzlzOUm7tuXdzzxY6+ayzMTv2+jCjBSImNMGW06eDw7k6ilClGTvdN7VdpfHoj2a2y5Pb3eVtXHTxPskujs5+k4WlWdk5R5S7pJtNfI4z4vTyTV1iv3pFkihUuQpXPjndN4mWFT/rI01WflFysvX9Tucc9O/wBHHeO3X6vme4OhiKM6deKlTa5v3d90+5rxGO1q2ia+5etbV/F7PzdjMFJOdWkqnYRqOMKj/du9ruvyPo65I1Fba39mRMfWPZbei8FGjFNVKtSUknunOTVnz7sb2RhcnNN7TGojTTw44rXe9pxSoJq5WTuVq/K5VsJWpUkt847Vd2V/Nk3HvFMkWlFmrNqTEKTxOiMZD60Yek0zZ+fw/dQ+WyfZJ9CZTWoblNJXkmrO5m87PTLMdVrjYrU3tb+Up7SktN4AAAAAAAAAAAAAAAAAAAAAAAAAAAAAAAAAAAABSftHf7fV+EfwLVPyw/RPgH/RV/8AKPYKVqkH4Ti/8yOmnyv0L/tP/wAW/k+I3rkpvyhXXtRySisTTWGpt16icpwgrq3dJrubZs8HNPSZvPiGdyaV7aq0NB5ZunPtJ1oOnJLs4ylBN/xW569w5ufrEdYjz9XnHxdp8/RY2pI13h3Vw+IlQnSi5ctOEopXtO6dunUoca1Zt1vG9reatuvas60qPKM/xjxjrU5p16vuOUkrNPbw10X1V9xtZcOKMXWfaGfS9++491z5HVrVKTjipU6kpcNRi4xt4O7d/kYGS1O28fhp0i2vx+W1jcpjOO3atttu23FvC3gR9p3vfl31jWtIdq2vUwFOiqD28uPKUuEuOpU5ue9dWj6vpP8ATvw/ByZtXLG9eyOx13jl/er/ALY/oUfnMv3fUf8AD3B/x/8Aa08izR1qNNyd5OEW/jbk1cczNYmX59zaRj5F6V9oluV8o382/A7VXzDZJtfT8AOzSpqKsgPYAAAAAAAAAAAAAAAAAAAAAAAAAAAAAAAAAAAACEap0lSrVZVZb9zt0fHHkSRkmI01+J8a5HFxRjprSKrSaUlbdw7/AHHvqynv/qHlXrNZ1qUxy6MKEN9WcYQXWUmopd3LZFHlh1pa86rDHis7y5tyWIwu6Vk5KpTu0uibvexJq+tJfksvv0n+GtluCw9WbrUZQnf3JSg1JO3Nm11av8zy1ra6yhvhnHbzGpdnMcjjXoOlNyUJW3KLtuiusW/BjHknHbtCO9ItGpRTOtK4f3FBQoyptSg1ZPh3s/FM6n4h6czF7e/0kjg2yRulZ8faHeyurTi+Zx+9FT5nDP8AdH8rXyuaP7Z/hLaLTirW6EyBXftay6pUVHsqc52cm9sXK3HfboUuZS14jT6n/TPIxYbX9S0Rv7yrKeXVl1pVF/hf6FD0Mn+L7D+pcT/uV/mFm6QUlCCd1aKVjZxxqsPzHn2i/Jvas7jcrEofVXwO1RkAAAAAAAAAAAAAAAAAAAAAAAAAAAAAAAAAAAAAAAHipSUuoGv/APnwvcCJ+1ago5ZWt4w/1xO6e65wP1ofnwsPolreyjF7cO4/9WT/AMsSHL7sL4l+rH7LcwUrwREzkE14kq8bfu/mfNfGf1Y/Z9R8E/Rn90bg+UZFPzQ2b/llYORZi5WPuqflh8Bf80u7jMNvR05R3E5Bd3sBvZZk+3yA7iQH0AAAAAAAAAAAAAAAAAAAAAAAAAAAAAAAAAAAAAAAAAHF1hkyxmFnQlJxUrO6s2rNPv8Age1nUpcOacV+0Kkxvs2jB8VZv0iSeq0P6nb/ABSDSOn3h1sTbTk5XfmkvyOLW7SpcjPOa3aYWZl8LQRyro7qrJe1nv3NWVrfMzeZ8PjkXi0zpp8L4lPGpNYrtEqmWSTtyVa/BaxO+y3Pxy0xrpCTadwjjY24jUaYMzudpjFHo+gAAAAAAAAAAAAAAAAAAAAAAAAAAAAAAAAAAAAAAAAAAAABoDTrZdGQHyjl0IgbqA8VaSkrNAaMspg//gGzh8JGHQDY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1" name="Rectangle 10"/>
          <p:cNvSpPr/>
          <p:nvPr/>
        </p:nvSpPr>
        <p:spPr>
          <a:xfrm>
            <a:off x="816808" y="548680"/>
            <a:ext cx="81476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5400" b="1" dirty="0"/>
              <a:t>Quem deve </a:t>
            </a:r>
            <a:r>
              <a:rPr lang="pt-PT" sz="5400" b="1" dirty="0" smtClean="0"/>
              <a:t>concorrer ao </a:t>
            </a:r>
            <a:r>
              <a:rPr lang="pt-PT" sz="5400" b="1" dirty="0" smtClean="0">
                <a:solidFill>
                  <a:srgbClr val="0070C0"/>
                </a:solidFill>
              </a:rPr>
              <a:t>SME </a:t>
            </a:r>
            <a:r>
              <a:rPr lang="pt-PT" sz="5400" b="1" dirty="0" err="1" smtClean="0">
                <a:solidFill>
                  <a:srgbClr val="0070C0"/>
                </a:solidFill>
              </a:rPr>
              <a:t>Instrument</a:t>
            </a:r>
            <a:r>
              <a:rPr lang="pt-PT" sz="5400" b="1" dirty="0" smtClean="0"/>
              <a:t>?</a:t>
            </a:r>
            <a:endParaRPr lang="pt-PT" sz="5400" b="1" dirty="0"/>
          </a:p>
          <a:p>
            <a:endParaRPr lang="pt-PT" dirty="0" smtClean="0"/>
          </a:p>
          <a:p>
            <a:pPr defTabSz="44767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pt-PT" sz="4000" b="1" dirty="0" err="1"/>
              <a:t>PMEs</a:t>
            </a:r>
            <a:r>
              <a:rPr lang="pt-PT" sz="4000" b="1" dirty="0"/>
              <a:t> de vocação altamente inovadora, de rápido crescimento e com ambições globais, com capacidade de introduzir alterações </a:t>
            </a:r>
            <a:r>
              <a:rPr lang="pt-PT" sz="5400" b="1" u="sng" dirty="0">
                <a:solidFill>
                  <a:srgbClr val="0070C0"/>
                </a:solidFill>
              </a:rPr>
              <a:t>disruptivas</a:t>
            </a:r>
            <a:r>
              <a:rPr lang="pt-PT" sz="5400" b="1" dirty="0"/>
              <a:t> </a:t>
            </a:r>
            <a:r>
              <a:rPr lang="pt-PT" sz="4000" b="1" dirty="0"/>
              <a:t>nos mercados actuais. </a:t>
            </a:r>
            <a:endParaRPr lang="pt-PT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8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937994" y="1287691"/>
            <a:ext cx="4786134" cy="8262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08" tIns="45704" rIns="91408" bIns="45704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 defTabSz="447675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pt-PT" sz="4400" b="1" dirty="0" smtClean="0"/>
              <a:t>Fase 1 – Viabilidade</a:t>
            </a:r>
            <a:endParaRPr lang="pt-PT" sz="4000" b="1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20292" y="3212976"/>
            <a:ext cx="2160000" cy="21602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120292" y="620688"/>
            <a:ext cx="2160000" cy="21602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68144" y="1160748"/>
            <a:ext cx="2664296" cy="10801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08" tIns="45704" rIns="91408" bIns="45704" rtlCol="0" anchor="ctr" anchorCtr="1">
            <a:noAutofit/>
          </a:bodyPr>
          <a:lstStyle>
            <a:defPPr>
              <a:defRPr lang="pt-PT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0" lvl="2" indent="0" algn="ctr" defTabSz="447675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None/>
              <a:defRPr sz="4000" b="1">
                <a:solidFill>
                  <a:srgbClr val="0070C0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2"/>
            <a:r>
              <a:rPr lang="pt-PT" dirty="0" smtClean="0"/>
              <a:t>20 </a:t>
            </a:r>
            <a:r>
              <a:rPr lang="pt-PT" dirty="0" err="1"/>
              <a:t>PMEs</a:t>
            </a:r>
            <a:endParaRPr lang="pt-PT" dirty="0"/>
          </a:p>
          <a:p>
            <a:pPr lvl="2"/>
            <a:r>
              <a:rPr lang="pt-PT" dirty="0" smtClean="0"/>
              <a:t>1M€</a:t>
            </a:r>
            <a:endParaRPr lang="pt-P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68144" y="3681028"/>
            <a:ext cx="2664296" cy="12241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08" tIns="45704" rIns="91408" bIns="45704" rtlCol="0" anchor="ctr" anchorCtr="1">
            <a:noAutofit/>
          </a:bodyPr>
          <a:lstStyle>
            <a:defPPr>
              <a:defRPr lang="pt-PT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0" lvl="2" indent="0" algn="ctr" defTabSz="447675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None/>
              <a:defRPr sz="4000" b="1">
                <a:solidFill>
                  <a:srgbClr val="0070C0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2"/>
            <a:r>
              <a:rPr lang="pt-PT" dirty="0"/>
              <a:t>1 PME</a:t>
            </a:r>
          </a:p>
          <a:p>
            <a:pPr lvl="2"/>
            <a:r>
              <a:rPr lang="pt-PT" dirty="0"/>
              <a:t>≈1M€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3807042"/>
            <a:ext cx="5544616" cy="9721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08" tIns="45704" rIns="91408" bIns="45704" rtlCol="0" anchor="ctr" anchorCtr="1">
            <a:noAutofit/>
          </a:bodyPr>
          <a:lstStyle>
            <a:defPPr>
              <a:defRPr lang="pt-PT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0" lvl="1" indent="0" algn="ctr" defTabSz="447675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None/>
              <a:defRPr sz="4400" b="1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1" algn="r"/>
            <a:r>
              <a:rPr lang="pt-PT" dirty="0"/>
              <a:t>Fase 2 - Demonstração</a:t>
            </a:r>
          </a:p>
        </p:txBody>
      </p:sp>
    </p:spTree>
    <p:extLst>
      <p:ext uri="{BB962C8B-B14F-4D97-AF65-F5344CB8AC3E}">
        <p14:creationId xmlns:p14="http://schemas.microsoft.com/office/powerpoint/2010/main" val="29555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di.pt/logo_home@2x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6155737"/>
            <a:ext cx="1585313" cy="7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xão recta 12"/>
          <p:cNvCxnSpPr/>
          <p:nvPr/>
        </p:nvCxnSpPr>
        <p:spPr>
          <a:xfrm>
            <a:off x="6948264" y="629022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xão recta 14"/>
          <p:cNvCxnSpPr/>
          <p:nvPr/>
        </p:nvCxnSpPr>
        <p:spPr>
          <a:xfrm>
            <a:off x="4932040" y="629022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alteracoesclimaticas.ics.ulisboa.pt/wp-content/uploads/2014/05/logo-fct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6290223"/>
            <a:ext cx="117110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8" descr="https://www.ipn.pt/si/fotos/eventos/myGPPQ.png;jsessionid=DF43006B4784E79D56242C24FA8C38DD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210"/>
            <a:ext cx="164973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13"/>
          <p:cNvSpPr txBox="1"/>
          <p:nvPr/>
        </p:nvSpPr>
        <p:spPr>
          <a:xfrm>
            <a:off x="971600" y="632158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PT" sz="800" dirty="0" smtClean="0">
                <a:solidFill>
                  <a:schemeClr val="bg1">
                    <a:lumMod val="50000"/>
                  </a:schemeClr>
                </a:solidFill>
              </a:rPr>
              <a:t>Gabinete de Promoção dos Programa Quadro ID&amp;I</a:t>
            </a:r>
            <a:endParaRPr lang="pt-PT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Conexão recta 4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 anchor="ctr"/>
          <a:lstStyle/>
          <a:p>
            <a:pPr marL="0" lvl="1" indent="-342900" algn="ctr" defTabSz="447675" eaLnBrk="0" hangingPunct="0">
              <a:lnSpc>
                <a:spcPct val="8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Times New Roman" pitchFamily="18" charset="0"/>
              <a:buNone/>
            </a:pPr>
            <a:r>
              <a:rPr lang="pt-PT" sz="80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c</a:t>
            </a:r>
            <a:r>
              <a:rPr lang="pt-PT" sz="8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omo participar</a:t>
            </a:r>
          </a:p>
        </p:txBody>
      </p:sp>
    </p:spTree>
    <p:extLst>
      <p:ext uri="{BB962C8B-B14F-4D97-AF65-F5344CB8AC3E}">
        <p14:creationId xmlns:p14="http://schemas.microsoft.com/office/powerpoint/2010/main" val="29923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ropertymanager.com/wp-content/uploads/2011/03/img_safeDepositBox_5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" y="0"/>
            <a:ext cx="9181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40" y="15540"/>
            <a:ext cx="9083734" cy="684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054882">
            <a:off x="7962038" y="4506449"/>
            <a:ext cx="918319" cy="13542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pt-PT" sz="88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pt-PT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763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2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8746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9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683568" y="1301290"/>
            <a:ext cx="7920880" cy="40324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08" tIns="45704" rIns="91408" bIns="457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 defTabSz="447675">
              <a:lnSpc>
                <a:spcPct val="8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 err="1" smtClean="0"/>
              <a:t>Networking</a:t>
            </a:r>
            <a:endParaRPr lang="pt-PT" sz="3600" b="1" dirty="0" smtClean="0"/>
          </a:p>
          <a:p>
            <a:pPr marL="571500" lvl="1" indent="-571500" defTabSz="447675">
              <a:lnSpc>
                <a:spcPct val="8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3600" b="1" dirty="0" smtClean="0"/>
              <a:t>Plataformas Europeias</a:t>
            </a:r>
            <a:endParaRPr lang="pt-PT" sz="3600" b="1" dirty="0"/>
          </a:p>
          <a:p>
            <a:pPr marL="571500" lvl="1" indent="-571500" defTabSz="447675">
              <a:lnSpc>
                <a:spcPct val="8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4000" b="1" dirty="0" smtClean="0"/>
              <a:t>Pontos de Contacto Nacionais</a:t>
            </a:r>
            <a:endParaRPr lang="pt-PT" sz="4000" b="1" dirty="0"/>
          </a:p>
          <a:p>
            <a:pPr marL="571500" lvl="1" indent="-571500" defTabSz="447675">
              <a:lnSpc>
                <a:spcPct val="80000"/>
              </a:lnSpc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PT" sz="4800" b="1" dirty="0" smtClean="0"/>
              <a:t>Inscreva-se como </a:t>
            </a:r>
            <a:r>
              <a:rPr lang="pt-PT" sz="4800" b="1" u="sng" dirty="0" smtClean="0"/>
              <a:t>avaliador</a:t>
            </a:r>
            <a:endParaRPr lang="pt-PT" sz="4800" b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9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543" y="764704"/>
            <a:ext cx="880891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640" y="757670"/>
            <a:ext cx="9356622" cy="47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1"/>
          <p:cNvSpPr/>
          <p:nvPr/>
        </p:nvSpPr>
        <p:spPr>
          <a:xfrm>
            <a:off x="167544" y="5661248"/>
            <a:ext cx="88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dirty="0">
                <a:latin typeface="+mj-lt"/>
                <a:hlinkClick r:id="rId4"/>
              </a:rPr>
              <a:t>http://</a:t>
            </a:r>
            <a:r>
              <a:rPr lang="pt-PT" sz="2800" dirty="0" smtClean="0">
                <a:latin typeface="+mj-lt"/>
                <a:hlinkClick r:id="rId4"/>
              </a:rPr>
              <a:t>ec.europa.eu/digital-agenda/ICT2015</a:t>
            </a:r>
            <a:endParaRPr lang="pt-PT" sz="2800" dirty="0" smtClean="0">
              <a:latin typeface="+mj-lt"/>
            </a:endParaRPr>
          </a:p>
          <a:p>
            <a:pPr algn="ctr"/>
            <a:endParaRPr lang="pt-PT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71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3.amazonaws.com/rapgenius/1369881993_money-tree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58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86" t="11007" r="17344" b="4851"/>
          <a:stretch/>
        </p:blipFill>
        <p:spPr bwMode="auto">
          <a:xfrm>
            <a:off x="179512" y="230100"/>
            <a:ext cx="8712968" cy="647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5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856092" y="3390305"/>
            <a:ext cx="136997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 anchor="ctr"/>
          <a:lstStyle/>
          <a:p>
            <a:pPr>
              <a:defRPr/>
            </a:pPr>
            <a:r>
              <a:rPr lang="en-US" sz="1300" b="1" i="1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Relatórios</a:t>
            </a:r>
            <a:r>
              <a:rPr lang="en-US" sz="1300" b="1" i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1300" b="1" i="1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Exploração</a:t>
            </a:r>
            <a:r>
              <a:rPr lang="en-US" sz="1300" b="1" i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 dos </a:t>
            </a:r>
            <a:r>
              <a:rPr lang="en-US" sz="1300" b="1" i="1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resultados</a:t>
            </a:r>
            <a:r>
              <a:rPr lang="en-US" sz="1300" b="1" i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Auditorias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da </a:t>
            </a:r>
            <a:r>
              <a:rPr lang="en-US" sz="13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CE</a:t>
            </a:r>
            <a:endParaRPr lang="en-GB" sz="13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6436866" y="3514130"/>
            <a:ext cx="158534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 anchor="ctr"/>
          <a:lstStyle/>
          <a:p>
            <a:pPr>
              <a:defRPr/>
            </a:pPr>
            <a:r>
              <a:rPr lang="en-US" sz="1300" b="1" i="1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Gestão</a:t>
            </a:r>
            <a:r>
              <a:rPr lang="en-US" sz="1300" b="1" i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 do </a:t>
            </a:r>
            <a:r>
              <a:rPr lang="en-US" sz="1300" b="1" i="1" dirty="0" err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projeto</a:t>
            </a:r>
            <a:endParaRPr lang="en-US" sz="1300" b="1" i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Relatórios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alterações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ao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contrato</a:t>
            </a:r>
            <a:endParaRPr lang="en-GB" sz="13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5204967" y="3610967"/>
            <a:ext cx="136997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 anchor="ctr"/>
          <a:lstStyle/>
          <a:p>
            <a:pPr>
              <a:defRPr/>
            </a:pPr>
            <a:r>
              <a:rPr lang="en-US" sz="1300" b="1" i="1" dirty="0" err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Assinatura</a:t>
            </a:r>
            <a:r>
              <a:rPr lang="en-US" sz="1300" b="1" i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 do </a:t>
            </a:r>
            <a:r>
              <a:rPr lang="en-US" sz="1300" b="1" i="1" dirty="0" err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contrato</a:t>
            </a:r>
            <a:r>
              <a:rPr lang="en-US" sz="13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13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13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Procedimentos</a:t>
            </a:r>
            <a:r>
              <a:rPr lang="en-US" sz="13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administrativos</a:t>
            </a:r>
            <a:r>
              <a:rPr lang="en-US" sz="13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e </a:t>
            </a:r>
            <a:r>
              <a:rPr lang="en-US" sz="13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legais</a:t>
            </a:r>
            <a:endParaRPr lang="en-GB" sz="13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039742" y="3610967"/>
            <a:ext cx="144284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 anchor="ctr"/>
          <a:lstStyle/>
          <a:p>
            <a:pPr>
              <a:defRPr/>
            </a:pPr>
            <a:r>
              <a:rPr lang="en-US" sz="1300" b="1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Avaliação</a:t>
            </a:r>
            <a:r>
              <a:rPr lang="en-US" sz="13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da</a:t>
            </a:r>
            <a:r>
              <a:rPr lang="en-US" sz="13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proposta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13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por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peritos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independentes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2739578" y="3815755"/>
            <a:ext cx="143960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 anchor="ctr"/>
          <a:lstStyle/>
          <a:p>
            <a:pPr>
              <a:defRPr/>
            </a:pPr>
            <a:r>
              <a:rPr lang="en-US" sz="1300" b="1" i="1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Preparação</a:t>
            </a:r>
            <a:r>
              <a:rPr lang="en-US" sz="1300" b="1" i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i="1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da</a:t>
            </a:r>
            <a:r>
              <a:rPr lang="en-US" sz="1300" b="1" i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i="1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proposta</a:t>
            </a:r>
            <a:r>
              <a:rPr lang="en-US" sz="13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13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Construção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do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consórcio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escrita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da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proposta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procura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parceiros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revisão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da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proposta</a:t>
            </a:r>
            <a:endParaRPr lang="en-US" sz="13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483867" y="3691930"/>
            <a:ext cx="13683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 anchor="ctr"/>
          <a:lstStyle/>
          <a:p>
            <a:pPr>
              <a:defRPr/>
            </a:pPr>
            <a:r>
              <a:rPr lang="en-US" sz="1400" b="1" i="1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Verificação</a:t>
            </a:r>
            <a:r>
              <a:rPr lang="en-US" sz="1400" b="1" i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US" sz="1400" b="1" i="1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da</a:t>
            </a:r>
            <a:r>
              <a:rPr lang="en-US" sz="1400" b="1" i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400" b="1" i="1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ideia</a:t>
            </a:r>
            <a:endParaRPr lang="en-US" sz="1400" b="1" i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A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minha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ideia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integra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-se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numa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3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call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do </a:t>
            </a:r>
            <a:r>
              <a:rPr lang="en-US" sz="13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H2020?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Onde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?</a:t>
            </a:r>
            <a:endParaRPr lang="en-GB" sz="13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107504" y="3555405"/>
            <a:ext cx="1583724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11" tIns="44806" rIns="89611" bIns="44806" anchor="ctr"/>
          <a:lstStyle/>
          <a:p>
            <a:pPr>
              <a:defRPr/>
            </a:pPr>
            <a:r>
              <a:rPr lang="en-US" sz="1400" b="1" i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1º </a:t>
            </a:r>
            <a:r>
              <a:rPr lang="en-US" sz="1400" b="1" i="1" dirty="0" err="1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contacto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O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que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é o </a:t>
            </a:r>
            <a:r>
              <a:rPr lang="en-US" sz="13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H2020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Como </a:t>
            </a:r>
            <a:r>
              <a:rPr lang="en-US" sz="13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funciona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?</a:t>
            </a:r>
            <a:endParaRPr lang="en-GB" sz="13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4" name="Picture 9" descr="Symbol_book(50x5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53" y="2687042"/>
            <a:ext cx="9602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0" descr="Symbol_explore(50x5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6728" y="2687042"/>
            <a:ext cx="95865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1" descr="Symbol_prop(50x50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5778" y="2687042"/>
            <a:ext cx="9602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2" descr="Symbol_eval(50x50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41328" y="2687042"/>
            <a:ext cx="9602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3" descr="Symbol_conneg(50x50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353" y="2687042"/>
            <a:ext cx="95865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4" descr="Symbol_proj(50x50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82903" y="2687042"/>
            <a:ext cx="9602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5" descr="Symbol_exploi(50x50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3391" y="2687042"/>
            <a:ext cx="95865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Line 16"/>
          <p:cNvSpPr>
            <a:spLocks noChangeShapeType="1"/>
          </p:cNvSpPr>
          <p:nvPr/>
        </p:nvSpPr>
        <p:spPr bwMode="auto">
          <a:xfrm>
            <a:off x="246771" y="2367111"/>
            <a:ext cx="8645709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381005" y="548680"/>
            <a:ext cx="8280920" cy="1296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PT" sz="4000" b="1" dirty="0" smtClean="0">
                <a:solidFill>
                  <a:srgbClr val="0070C0"/>
                </a:solidFill>
                <a:ea typeface="+mn-ea"/>
                <a:cs typeface="Arial" charset="0"/>
              </a:rPr>
              <a:t>GPPQ</a:t>
            </a:r>
            <a:r>
              <a:rPr lang="pt-PT" sz="3600" b="1" dirty="0" smtClean="0">
                <a:solidFill>
                  <a:srgbClr val="0070C0"/>
                </a:solidFill>
                <a:ea typeface="+mn-ea"/>
                <a:cs typeface="Arial" charset="0"/>
              </a:rPr>
              <a:t/>
            </a:r>
            <a:br>
              <a:rPr lang="pt-PT" sz="3600" b="1" dirty="0" smtClean="0">
                <a:solidFill>
                  <a:srgbClr val="0070C0"/>
                </a:solidFill>
                <a:ea typeface="+mn-ea"/>
                <a:cs typeface="Arial" charset="0"/>
              </a:rPr>
            </a:br>
            <a:r>
              <a:rPr lang="pt-PT" sz="3200" b="1" dirty="0" smtClean="0">
                <a:solidFill>
                  <a:srgbClr val="0070C0"/>
                </a:solidFill>
                <a:ea typeface="+mn-ea"/>
                <a:cs typeface="Arial" charset="0"/>
              </a:rPr>
              <a:t>Gabinete de Promoção do Programa-Quadro</a:t>
            </a:r>
            <a:r>
              <a:rPr lang="pt-PT" sz="2400" dirty="0" smtClean="0">
                <a:solidFill>
                  <a:srgbClr val="0070C0"/>
                </a:solidFill>
                <a:ea typeface="+mn-ea"/>
                <a:cs typeface="Arial" charset="0"/>
              </a:rPr>
              <a:t/>
            </a:r>
            <a:br>
              <a:rPr lang="pt-PT" sz="2400" dirty="0" smtClean="0">
                <a:solidFill>
                  <a:srgbClr val="0070C0"/>
                </a:solidFill>
                <a:ea typeface="+mn-ea"/>
                <a:cs typeface="Arial" charset="0"/>
              </a:rPr>
            </a:br>
            <a:r>
              <a:rPr lang="pt-PT" sz="2400" b="1" dirty="0" smtClean="0">
                <a:solidFill>
                  <a:srgbClr val="0070C0"/>
                </a:solidFill>
              </a:rPr>
              <a:t>www.gppq.pt</a:t>
            </a:r>
            <a:r>
              <a:rPr lang="pt-PT" sz="2400" dirty="0" smtClean="0">
                <a:solidFill>
                  <a:srgbClr val="0070C0"/>
                </a:solidFill>
                <a:ea typeface="+mn-ea"/>
                <a:cs typeface="Arial" charset="0"/>
              </a:rPr>
              <a:t/>
            </a:r>
            <a:br>
              <a:rPr lang="pt-PT" sz="2400" dirty="0" smtClean="0">
                <a:solidFill>
                  <a:srgbClr val="0070C0"/>
                </a:solidFill>
                <a:ea typeface="+mn-ea"/>
                <a:cs typeface="Arial" charset="0"/>
              </a:rPr>
            </a:br>
            <a:endParaRPr lang="pt-PT" sz="2400" dirty="0">
              <a:solidFill>
                <a:srgbClr val="0070C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6" descr="data:image/jpeg;base64,/9j/4AAQSkZJRgABAQAAAQABAAD/2wCEAAkGBxISEhQTEhQUFhUXFxgSGBcYGBcVFxcTHhcXFxYXFBQYHykgGBolGxQXIjEhJSkrLi8uFyAzODMsNygtLisBCgoKDg0OGxAQGywkICQvLC8vLCwsLCw0NCwsLCwsLCwsLCwsLCwsLCwsLCwsLCwsLCwsLCwsLCwsLCwsLCwsLP/AABEIAIcBdQMBEQACEQEDEQH/xAAcAAEAAgMBAQEAAAAAAAAAAAAABgcDBAUCAQj/xABDEAACAQIFAQUEBwQHCQEAAAAAAQIDEQQFBhIhMRNBUWGBByJxoRQycpGxwdEkUmLhFiNCQ4KisiU0U1RjkpPw8RX/xAAbAQEAAwEBAQEAAAAAAAAAAAAAAwQFAgEGB//EADIRAQACAgIBAgQFAwIHAAAAAAABAgMRBBIhEzEFFEFRIjIzcZEVQlIGYRYjNFOBobH/2gAMAwEAAhEDEQA/ALxAAAAAAAAAAAAAAAAAAAAAAAAAHntFfbdXte3fbpe3gNPN/R6D1x9SZ/Twcabn1qVYUkvtSSb9FdkuLFOSZ19EWTLFNbdWFRPoyJK9gAAAAAAAAAAAAAAAAAAAAAAAAAAAAAAAAAAAAAAAAAAAAEf1pqqnl1FVZxc5Se2EE7bn15l3KxPx8E5rdYQ5svpw4eUe0/CTpwlXlClUle8E5T2q/G6W1ck+TgZItMV8uKcqsx5bGUe0nB4muqEFNSe60mkou3fe/fY5vwslK9pe05NbW06Op9SVMLDtYYd16a+vtnacPPbtd16kWDFGSeszp1lyWp51uFZYb2l/7RnipxmqLpdjGCs3FXUr26dbmlbgf8npE+fup15M+p2lZGBzinj6Ek4VYQkrXknSl8YtO/qZl6zht7xK7W0ZK/VSGr3Vp4mdF4mrXjRleMpSlLY+OOW7NcK/kbvH6zTtMRG2ZkiYtMb2sPQmJxcowq18VKpGSvGFo2X2pWu2ZXLtii01rVd49bzETM+FlU8ZFQ3TailZXbt14XzZSiJWpmIbR49AAAAAAAAAAAAAAAAAAAAAAAAAAAAAAAAAAAAAAAAAAAIP7YcH2mXzffTlGovvSfybLvAv1zR/urcqu6bUAb7MdXTmWKvVtJ2jGzdur56Lw+JV5fI9Kn7psGL1LLmxU608NOFC2+UdkXJ2Ub8bn8EYeKa992aWWJ6aqgmJ0JUwzpVKcu0nCUZTjbhq6vsX6mh8/F4tWfH2VJ4tq6mFj5TTkZPsvfRjqaZoxhKEaatO7nflzb6uUnyyWc15mJ37OIxUiNaauW5HLD0tlFJuN3BTbS632trnv6i1/Uv2sRTrXVUH1prevOKw0qLoThUjOa3Xvte6NuOl0n6GtxuJWv44ne1DNntaOsxpO9K6/wDpbUY0KySsnN7Nif2r3f3Mocji+l/dC1hz99RpOac7q6Kay9AAAAAAAAAAAAAAAAAAAAAAAAAAAAAAAAAAAAAAADBicUoOKak9ztwr2VrtvyPYjbmbaeqOIjNJxfVJ26Oz6Xi+V6iYmHu4Qf2y4908BsX95OMHxf3er/0l34fXeXf2VuXOqaUKb7NSfQlJupN91kvW/gZPxOY1ELnDjzMrsyPD+6ZDQdGpl6YGTD4RRA2nSQGOdFA1tVme6FniKtWviKjU58QjCzjCK+qpN9fTxNGnNjHWK1jxCnPGm8zNpb+j8DWpUo06is4Nx8mr8NehW5N4vkm0JsFZrTUrEwEWoFdM2QAAAAAAAAAAAAAAAAAAAAAAAAAAAAAAAAAAAAAABp5pllLEQ2VY3Sd003GUX4xlFppnVbzWdw5tWLRqXNy3LZ0ak5znGbkowjLs9tRQV7RnU3PtLX6ux3e8WiIhzTHNZmZVb7Zc9jVrQw8G32V5T7lvfRedl+JqfDsU1rN5+qlysnaesfRXBpqieaFwMUt8Xfd4q1rdxhc/La1+sxrTS4tIivaPO1q0s0o4eCdSVm+kVzJ+hTx4rX9k9sla+7A9dUL/AFKnx939Sf5S2kXzNfs6mV6hoV3thL3uu1qz/mRXw2p5lJTLW06hjzPU9GhN05qd0k+Fdc+p7TBa8bh5fNWs6lp/02wz/wCIv8P8zueLdz8zR6x+e4f6PUxCmnGEXJ+N+5NeLOIwXm8V06nNXpNocXLtX4aVOE3GScoqTSV0m1yk7+JLbh3idOI5VZh2aGtsLwnvXntOZ4t4e/MUSDB46nVipU5KSfgQWrNZ1KatotG4aebZ/Qw/E5Xl+7Hl+vgd48Nr+zi+Wtfdx4a7oXs4VEvH3X8rkvylvuijk1SDL8zpV47qck1815NdxXvSaTqU9bxb2bhy6AAAAAAAAAAAAAAAAAAAAAAAAAAAAAAACOZzqSVGq6agnZLm5o8fgxlp22x+Z8TtgyTSK7aVHV03JJwSTduv8iW/w2K1meyvi+M2veKzX3SbCYxTMl9A2ZRuB+dPaHldWljK0qnLm+1W3dKKptuK3Sa4fu9D6Hh5a2xxEMjPWYvO0ULaJOtA0+zhKq23e7t3JK/zMbn27ZIov8WNUmzrYRyxNZKT5k+X4R68eh1OsdEUR6l0xoZJh0rdmn5u7b9f0KHr3md7XYw09tPuX5CqNdVabajZpxd318H+p1fPNq9Zcxhit9wjusp/tMvsx/At8b8itn/O3MTlNB0N23bLZuvd9bd6bsQVz376TTip02qvOoOMtlOU7TV3TTbXW647+nyNnFMTHaWfaPOoe8hc5ON6klFSS2r4/Ij5F4iPZ1jjcrFzTL6UaLnBbWrd7d/KzZlYc17X1K9lxUiu3vSOZSpKs7vao77eZJyKxMw4wWmIlo4BPE1/fbe5uUn32Jb29OnhHSO9/KT4rIaM4NRgou3DV738/EpV5F+25W7Ya68I7prHyo4iMb8SeyS9bfiW89YtTarit1vpauDrbkZjQbAAAAAAAAAAAAAAAAAAAAAAAAAAAAAAABXmqv8AeJ+h9BwP0YfJfFon5iZclNrks5pj05/ZS4sT61f3dnC5liIQUqNHtnzeO+MH04tu4fJ83irW35p0+2va0R+GNpRpurOVFOqqkZybk4VJQm4c/VUocbfA8y6i2oMe9eUb9qeHf0Gu1bhRfPhuV7edifhfrQ45P6cqEPoWUmmj8ukqcpNv34u0O7yfx4MbmZ62yRWI9vqv4MUxTcy7Gm66hXg5cJ3j6tHueO1PCPDPW3lJM5yirUm6kZpRUel2nwnfoV8GWtY6zCxlxzM7iXN0niH9Jjdt+7Lq34EvJiOiHBM93jWMv2iX2Y/ge8f9Mz/namJw2J7LdUk+zUd3M1ZR+Fz2t8fbUe5NMnXc+zp5Vp6NO8+JTmvreC8EVs+e1/wx7LGHFEeUTxmX7K9TarNz+dy7W28cbU7Rq86dynk2LqWU+n8Uk0vREHrYq+yb0slvd36eSdlh6kVzKUXd+dui8iH1u94lN6XWkw4Ol6qjXV+9OPqWOREzTwr4LRF/KxaNlFydkkrtmdEbnUL0zqFb4SO/Ext31N3puuamT8OPyzq+brTyp8+hlNJ0wAAAAAAAAAAAAAAAAAAAAAAAAAAAAAADjZxl++7suTqLWj2lzNKz5mIRitklryfCXL+B72vPjbz06R51H8NLM9R4fDYWpUo1qVSolthGM4ye98K6T7uvoWMHEva8RaPCLJyKxWes+UpyPNoVqVKanG8oRk+Ve7Sv8yHLjmtpjSTHki1Yl513l9XFYOVGjtUp2i3J2SjdOT469Lep1xslcd4tZ5mrNqahTuN9n+IpySU4SV7N8q3nY1P6lj17KU8S6aaWyaVOEYN7tqte1r8+BkZsnqXmy/jp0rES2M50nJtzo255cenP8LLOLkxEasgyYNzurSp08wjHYlO1rc7Xx8WdzbDPlxrNHhs6fySrTqqpNJJJq17vn4EefNW1esOsWG1bdpNSZJXq1XKEbraknddbeDOsGalaas8zYrWtuEI1hmmMpx+i19ii0mpQVnKK7nz/AO2L3Fw4rT6lFfLfJEdLJJozUGKrKEXRh2cUoOo5NXsrcKzuypy8GLHMz28/ZY4+W9o1EeG3jMjrzrymoe657r3XS9zmuanTW3lsV5vtNMFg7soyu/R1Y4DjuPBBtQaTnGbnQ6N329Gn/Cy9j5Ma1dUvgne6uFjsfiY/1VWc/OLfd3Xa6k1KY/zVhDe1/aZSHT+UKn78mnJri3RJ+D72Vc+abeIWcOLr5lNsspWVyqsN4AAAAAAAAAAAAAAAAAAAAAAAAAAAAABxM21PRw9R05qblZPhJqz9Srl5dMdusquXl0x26y06etsPJpKNTl26L9TiOdjmdeXEc/HM6jbudtCS6F1dUhr7I1Wx1RYKi/djes1xDtHz8E7W48zc4ubpiick/szM1O156Qy+zvKaPNScG6sZuLUr2i1/D4/Er87PbfWPaUnFx1n8U+8LhwnvLky194r5YpdwHvDZco9wG3LDoDVnggEcEBhlWpuq6KfvqCqNeEW7L5pnXSevb6Oe0b6odmuiqdWtUrV26kpcRXMYwjaySS6vzLNeXalIrTwhnj1tMzZi0xp+eGUqd90d7lB96i0uH6r5kfJzetMW07xY/TiYTnBYK6IEro0aCj0AygY61FS6gRDU+lu2anFqMrW56NFjDnmnifZBlw9/MOJgdN4iM4OVSO2Mk7Xk+j8LEl8+OY8Q4rgvE+6xcD9UprTZAAAAAAAAAAAAAAAAAAAAAAAAAAAAAAVjrl/tUvsx/MxOb+qw+f8Aqy4VJ2afg7lan5oVsf5oT7IsW5I+kfSsmf4ulQjT32XaVI04pd8pPr+ZLjx2ye30R3vFPd4w2URjNySScuX5/Ejm0zGpd6hIsJSsjx62gACwHxoCNa0qY2nSdXBzp3gryp1IpqUV1cZXVn6ljjxjtbrdDm7xG6qayvWeL+myxEYxqVaqVPZyo27lHni1vHvNjLxcfpdZ8RChTNbv2+q3shxtarBPEQhCb/sxk5W+LfeYeSKROqTtpY5tMbskNPBx4fBG7baA+gAAHyUb9QMDwcfMDNCKSsgPQAAAAAAAAAAAAAAAAAAAAAAAAAAAAACOahyaFSTm4pya6kN8GO87tCK+DHed2hFpZE93COY4uKPaHMcXFE7iHaw+UN03BTnTbXE4O0ovua8fgW6W6zvW0tq9o1E6U7q7McWsR2VfEds8PP3JKyV+Hey7+F4m/gx45pusa2yslrdtTO9LI0VmONqKNTEVabjJXUYx95p9G5XsvhYyOTGGtprSPK/gnJaO1p8LDw1S6Kiw2QAGKtiIQtulGN+FdpXflc9iJn2eTMR7o3nurIUcVhMPFxbrSe53T2ws9vq5W+5ljHxptS1vshvmiLRENjUeFeKoSoxqOCnZSkuZbP7Sj4N9LkeK/p27TDrJSb16xKC5hoWlB05YdbJ05KV3d77PlSfj5lmObe3at/aUU8aI1Nfo6moe0pYKvKMpRkoNqUW00/JroQcWInLESlzzMY5VH/SPG/8ANYn/AMtT9T6D0Mf+Mfwyu9vvP8rH9lOfVpQq9tVqVHvjZznKTSt0V2ZPxGla2jrC9xLTO9ytfDVt0UzOXGUAAAAAAAAAAAAAAAAAAAAAAAAAAAAAAAAAAAD5KKfUCM5vqbA4eq6VWUlNWbSjJrnzSJK4pmNtPjfCOVyKepjr4/dqx1xgZtQhKSlJqK9yXV8LlrxZ16NkmT4FzKUm1qxqP93MraSwqhOKhu7S8pzlzOUm7tuXdzzxY6+ayzMTv2+jCjBSImNMGW06eDw7k6ilClGTvdN7VdpfHoj2a2y5Pb3eVtXHTxPskujs5+k4WlWdk5R5S7pJtNfI4z4vTyTV1iv3pFkihUuQpXPjndN4mWFT/rI01WflFysvX9Tucc9O/wBHHeO3X6vme4OhiKM6deKlTa5v3d90+5rxGO1q2ia+5etbV/F7PzdjMFJOdWkqnYRqOMKj/du9ruvyPo65I1Fba39mRMfWPZbei8FGjFNVKtSUknunOTVnz7sb2RhcnNN7TGojTTw44rXe9pxSoJq5WTuVq/K5VsJWpUkt847Vd2V/Nk3HvFMkWlFmrNqTEKTxOiMZD60Yek0zZ+fw/dQ+WyfZJ9CZTWoblNJXkmrO5m87PTLMdVrjYrU3tb+Up7SktN4AAAAAAAAAAAAAAAAAAAAAAAAAAAAAAAAAAAABSftHf7fV+EfwLVPyw/RPgH/RV/8AKPYKVqkH4Ti/8yOmnyv0L/tP/wAW/k+I3rkpvyhXXtRySisTTWGpt16icpwgrq3dJrubZs8HNPSZvPiGdyaV7aq0NB5ZunPtJ1oOnJLs4ylBN/xW569w5ufrEdYjz9XnHxdp8/RY2pI13h3Vw+IlQnSi5ctOEopXtO6dunUoca1Zt1vG9reatuvas60qPKM/xjxjrU5p16vuOUkrNPbw10X1V9xtZcOKMXWfaGfS9++491z5HVrVKTjipU6kpcNRi4xt4O7d/kYGS1O28fhp0i2vx+W1jcpjOO3atttu23FvC3gR9p3vfl31jWtIdq2vUwFOiqD28uPKUuEuOpU5ue9dWj6vpP8ATvw/ByZtXLG9eyOx13jl/er/ALY/oUfnMv3fUf8AD3B/x/8Aa08izR1qNNyd5OEW/jbk1cczNYmX59zaRj5F6V9oluV8o382/A7VXzDZJtfT8AOzSpqKsgPYAAAAAAAAAAAAAAAAAAAAAAAAAAAAAAAAAAAACEap0lSrVZVZb9zt0fHHkSRkmI01+J8a5HFxRjprSKrSaUlbdw7/AHHvqynv/qHlXrNZ1qUxy6MKEN9WcYQXWUmopd3LZFHlh1pa86rDHis7y5tyWIwu6Vk5KpTu0uibvexJq+tJfksvv0n+GtluCw9WbrUZQnf3JSg1JO3Nm11av8zy1ra6yhvhnHbzGpdnMcjjXoOlNyUJW3KLtuiusW/BjHknHbtCO9ItGpRTOtK4f3FBQoyptSg1ZPh3s/FM6n4h6czF7e/0kjg2yRulZ8faHeyurTi+Zx+9FT5nDP8AdH8rXyuaP7Z/hLaLTirW6EyBXftay6pUVHsqc52cm9sXK3HfboUuZS14jT6n/TPIxYbX9S0Rv7yrKeXVl1pVF/hf6FD0Mn+L7D+pcT/uV/mFm6QUlCCd1aKVjZxxqsPzHn2i/Jvas7jcrEofVXwO1RkAAAAAAAAAAAAAAAAAAAAAAAAAAAAAAAAAAAAAAAHipSUuoGv/APnwvcCJ+1ago5ZWt4w/1xO6e65wP1ofnwsPolreyjF7cO4/9WT/AMsSHL7sL4l+rH7LcwUrwREzkE14kq8bfu/mfNfGf1Y/Z9R8E/Rn90bg+UZFPzQ2b/llYORZi5WPuqflh8Bf80u7jMNvR05R3E5Bd3sBvZZk+3yA7iQH0AAAAAAAAAAAAAAAAAAAAAAAAAAAAAAAAAAAAAAAAAHF1hkyxmFnQlJxUrO6s2rNPv8Age1nUpcOacV+0Kkxvs2jB8VZv0iSeq0P6nb/ABSDSOn3h1sTbTk5XfmkvyOLW7SpcjPOa3aYWZl8LQRyro7qrJe1nv3NWVrfMzeZ8PjkXi0zpp8L4lPGpNYrtEqmWSTtyVa/BaxO+y3Pxy0xrpCTadwjjY24jUaYMzudpjFHo+gAAAAAAAAAAAAAAAAAAAAAAAAAAAAAAAAAAAAAAAAAAAABoDTrZdGQHyjl0IgbqA8VaSkrNAaMspg//gGzh8JGHQDY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" name="Content Placeholder 7"/>
          <p:cNvSpPr txBox="1">
            <a:spLocks/>
          </p:cNvSpPr>
          <p:nvPr/>
        </p:nvSpPr>
        <p:spPr>
          <a:xfrm>
            <a:off x="2992290" y="6093296"/>
            <a:ext cx="3594100" cy="488950"/>
          </a:xfrm>
          <a:prstGeom prst="rect">
            <a:avLst/>
          </a:prstGeom>
        </p:spPr>
        <p:txBody>
          <a:bodyPr/>
          <a:lstStyle/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+mn-cs"/>
                <a:hlinkClick r:id="rId2"/>
              </a:rPr>
              <a:t>www.gppq.pt</a:t>
            </a:r>
            <a:r>
              <a:rPr lang="en-US" sz="2800" dirty="0" smtClean="0">
                <a:latin typeface="+mn-lt"/>
                <a:cs typeface="+mn-cs"/>
              </a:rPr>
              <a:t> </a:t>
            </a:r>
            <a:endParaRPr lang="en-US" sz="2800" dirty="0">
              <a:latin typeface="+mn-lt"/>
              <a:cs typeface="+mn-cs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pt-PT" sz="2800" kern="0" dirty="0">
              <a:latin typeface="+mn-lt"/>
              <a:cs typeface="+mn-cs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052" y="276961"/>
            <a:ext cx="8309412" cy="564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7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48761" y="2683687"/>
            <a:ext cx="1234850" cy="9572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40"/>
          <p:cNvSpPr txBox="1">
            <a:spLocks noChangeArrowheads="1"/>
          </p:cNvSpPr>
          <p:nvPr/>
        </p:nvSpPr>
        <p:spPr bwMode="auto">
          <a:xfrm>
            <a:off x="2483413" y="4753306"/>
            <a:ext cx="4249181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Calibri" pitchFamily="34" charset="0"/>
              </a:rPr>
              <a:t>Direção do GPPQ</a:t>
            </a:r>
            <a:endParaRPr lang="pt-PT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pt-PT" sz="1600" dirty="0">
                <a:solidFill>
                  <a:schemeClr val="bg1"/>
                </a:solidFill>
                <a:latin typeface="Calibri" pitchFamily="34" charset="0"/>
              </a:rPr>
              <a:t>Eduardo </a:t>
            </a:r>
            <a:r>
              <a:rPr lang="pt-PT" sz="1600" dirty="0" smtClean="0">
                <a:solidFill>
                  <a:schemeClr val="bg1"/>
                </a:solidFill>
                <a:latin typeface="Calibri" pitchFamily="34" charset="0"/>
              </a:rPr>
              <a:t>Maldonado | Ana Mafalda Dourado</a:t>
            </a:r>
          </a:p>
          <a:p>
            <a:pPr algn="ctr"/>
            <a:r>
              <a:rPr lang="pt-PT" sz="1000" dirty="0" smtClean="0">
                <a:solidFill>
                  <a:schemeClr val="bg1"/>
                </a:solidFill>
                <a:latin typeface="Calibri" pitchFamily="34" charset="0"/>
              </a:rPr>
              <a:t>(coordenador dos </a:t>
            </a:r>
            <a:r>
              <a:rPr lang="pt-PT" sz="1000" dirty="0" err="1" smtClean="0">
                <a:solidFill>
                  <a:schemeClr val="bg1"/>
                </a:solidFill>
                <a:latin typeface="Calibri" pitchFamily="34" charset="0"/>
              </a:rPr>
              <a:t>NCPs</a:t>
            </a:r>
            <a:r>
              <a:rPr lang="pt-PT" sz="1000" dirty="0" smtClean="0">
                <a:solidFill>
                  <a:schemeClr val="bg1"/>
                </a:solidFill>
                <a:latin typeface="Calibri" pitchFamily="34" charset="0"/>
              </a:rPr>
              <a:t>)                    (coordenadora adjunta)</a:t>
            </a:r>
            <a:endParaRPr lang="pt-PT" sz="10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611560" y="408220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</a:rPr>
              <a:t>20 NCPs </a:t>
            </a:r>
            <a:r>
              <a:rPr lang="en-GB" sz="2400" b="1" dirty="0" err="1" smtClean="0">
                <a:solidFill>
                  <a:srgbClr val="0070C0"/>
                </a:solidFill>
                <a:latin typeface="Calibri" pitchFamily="34" charset="0"/>
              </a:rPr>
              <a:t>especialistas</a:t>
            </a: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latin typeface="Calibri" pitchFamily="34" charset="0"/>
              </a:rPr>
              <a:t>nas</a:t>
            </a: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latin typeface="Calibri" pitchFamily="34" charset="0"/>
              </a:rPr>
              <a:t>várias</a:t>
            </a: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latin typeface="Calibri" pitchFamily="34" charset="0"/>
              </a:rPr>
              <a:t>áreas</a:t>
            </a: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latin typeface="Calibri" pitchFamily="34" charset="0"/>
              </a:rPr>
              <a:t>temáticas</a:t>
            </a: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</a:rPr>
              <a:t> do H2020</a:t>
            </a:r>
            <a:endParaRPr lang="en-GB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332656"/>
            <a:ext cx="9144000" cy="37465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0"/>
              </a:spcBef>
              <a:defRPr/>
            </a:pPr>
            <a:r>
              <a:rPr lang="pt-BR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pt-BR" sz="3200" b="1" dirty="0">
                <a:solidFill>
                  <a:srgbClr val="0070C0"/>
                </a:solidFill>
                <a:latin typeface="Calibri" pitchFamily="34" charset="0"/>
              </a:rPr>
              <a:t>GPPQ – Gabinete de Promoção do Programa Quadro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1" i="0" u="none" strike="noStrike" kern="1200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214" y="1130514"/>
            <a:ext cx="3161303" cy="251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1124745"/>
            <a:ext cx="3144213" cy="251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1128808"/>
            <a:ext cx="2759410" cy="251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1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79328" y="1196752"/>
            <a:ext cx="6985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atin typeface="+mn-lt"/>
              </a:rPr>
              <a:t>João Mil-Homens</a:t>
            </a:r>
          </a:p>
          <a:p>
            <a:pPr algn="ctr"/>
            <a:r>
              <a:rPr lang="pt-PT" sz="2800" dirty="0" smtClean="0"/>
              <a:t>Ponto de Contacto Nacional Horizonte 2020</a:t>
            </a:r>
          </a:p>
          <a:p>
            <a:pPr algn="ctr"/>
            <a:r>
              <a:rPr lang="pt-PT" sz="2800" dirty="0" smtClean="0"/>
              <a:t>FCT/ANI</a:t>
            </a:r>
            <a:endParaRPr lang="pt-PT" sz="2800" dirty="0"/>
          </a:p>
          <a:p>
            <a:pPr algn="ctr"/>
            <a:r>
              <a:rPr lang="pt-PT" sz="2800" dirty="0" smtClean="0"/>
              <a:t>joao.mh@gppq.pt</a:t>
            </a:r>
            <a:endParaRPr lang="pt-PT" sz="2800" dirty="0"/>
          </a:p>
          <a:p>
            <a:pPr algn="ctr"/>
            <a:r>
              <a:rPr lang="pt-PT" sz="2800" dirty="0" smtClean="0"/>
              <a:t>918 721 636</a:t>
            </a:r>
          </a:p>
          <a:p>
            <a:pPr algn="ctr"/>
            <a:endParaRPr lang="pt-PT" sz="2800" dirty="0"/>
          </a:p>
          <a:p>
            <a:pPr algn="ctr"/>
            <a:r>
              <a:rPr lang="pt-PT" sz="2800" dirty="0" smtClean="0"/>
              <a:t>Eunice Ribeiro | Elisabete Pires</a:t>
            </a:r>
          </a:p>
        </p:txBody>
      </p:sp>
      <p:cxnSp>
        <p:nvCxnSpPr>
          <p:cNvPr id="3" name="Conexão recta 4"/>
          <p:cNvCxnSpPr/>
          <p:nvPr/>
        </p:nvCxnSpPr>
        <p:spPr>
          <a:xfrm>
            <a:off x="0" y="5949280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www.adi.pt/logo_home@2x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6012962"/>
            <a:ext cx="1585313" cy="7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xão recta 12"/>
          <p:cNvCxnSpPr/>
          <p:nvPr/>
        </p:nvCxnSpPr>
        <p:spPr>
          <a:xfrm>
            <a:off x="6948264" y="616530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14"/>
          <p:cNvCxnSpPr/>
          <p:nvPr/>
        </p:nvCxnSpPr>
        <p:spPr>
          <a:xfrm>
            <a:off x="4932040" y="614744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alteracoesclimaticas.ics.ulisboa.pt/wp-content/uploads/2014/05/logo-fc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6028335"/>
            <a:ext cx="1171105" cy="70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18" descr="https://www.ipn.pt/si/fotos/eventos/myGPPQ.png;jsessionid=DF43006B4784E79D56242C24FA8C38DD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47448"/>
            <a:ext cx="164973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13"/>
          <p:cNvSpPr txBox="1"/>
          <p:nvPr/>
        </p:nvSpPr>
        <p:spPr>
          <a:xfrm>
            <a:off x="971600" y="634465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PT" sz="800" dirty="0" smtClean="0">
                <a:solidFill>
                  <a:schemeClr val="bg1">
                    <a:lumMod val="50000"/>
                  </a:schemeClr>
                </a:solidFill>
              </a:rPr>
              <a:t>Gabinete de Promoção dos Programa Quadro ID&amp;I</a:t>
            </a:r>
            <a:endParaRPr lang="pt-PT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di.pt/logo_home@2x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6155737"/>
            <a:ext cx="1585313" cy="7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xão recta 12"/>
          <p:cNvCxnSpPr/>
          <p:nvPr/>
        </p:nvCxnSpPr>
        <p:spPr>
          <a:xfrm>
            <a:off x="6948264" y="629022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xão recta 14"/>
          <p:cNvCxnSpPr/>
          <p:nvPr/>
        </p:nvCxnSpPr>
        <p:spPr>
          <a:xfrm>
            <a:off x="4932040" y="629022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alteracoesclimaticas.ics.ulisboa.pt/wp-content/uploads/2014/05/logo-fct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6290223"/>
            <a:ext cx="117110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8" descr="https://www.ipn.pt/si/fotos/eventos/myGPPQ.png;jsessionid=DF43006B4784E79D56242C24FA8C38DD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210"/>
            <a:ext cx="164973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13"/>
          <p:cNvSpPr txBox="1"/>
          <p:nvPr/>
        </p:nvSpPr>
        <p:spPr>
          <a:xfrm>
            <a:off x="971600" y="632158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PT" sz="800" dirty="0" smtClean="0">
                <a:solidFill>
                  <a:schemeClr val="bg1">
                    <a:lumMod val="50000"/>
                  </a:schemeClr>
                </a:solidFill>
              </a:rPr>
              <a:t>Gabinete de Promoção dos Programa Quadro ID&amp;I</a:t>
            </a:r>
            <a:endParaRPr lang="pt-PT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Conexão recta 4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08" tIns="45704" rIns="91408" bIns="45704" anchor="ctr"/>
          <a:lstStyle/>
          <a:p>
            <a:pPr marL="0" lvl="1" indent="-342900" algn="ctr" defTabSz="447675" eaLnBrk="0" hangingPunct="0">
              <a:lnSpc>
                <a:spcPct val="80000"/>
              </a:lnSpc>
              <a:spcAft>
                <a:spcPts val="600"/>
              </a:spcAft>
              <a:buClr>
                <a:srgbClr val="002060"/>
              </a:buClr>
              <a:buSzPct val="100000"/>
              <a:buFont typeface="Times New Roman" pitchFamily="18" charset="0"/>
              <a:buNone/>
            </a:pPr>
            <a:r>
              <a:rPr lang="pt-PT" sz="80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ICT 2016-2017</a:t>
            </a:r>
          </a:p>
        </p:txBody>
      </p:sp>
    </p:spTree>
    <p:extLst>
      <p:ext uri="{BB962C8B-B14F-4D97-AF65-F5344CB8AC3E}">
        <p14:creationId xmlns:p14="http://schemas.microsoft.com/office/powerpoint/2010/main" val="39123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GB" sz="4800" b="1" dirty="0" smtClean="0">
                <a:solidFill>
                  <a:srgbClr val="0070C0"/>
                </a:solidFill>
              </a:rPr>
              <a:t>ICT </a:t>
            </a:r>
            <a:r>
              <a:rPr lang="en-GB" sz="4800" b="1" dirty="0">
                <a:solidFill>
                  <a:srgbClr val="0070C0"/>
                </a:solidFill>
              </a:rPr>
              <a:t>Work programme </a:t>
            </a:r>
            <a:r>
              <a:rPr lang="en-GB" sz="4800" b="1" dirty="0" smtClean="0">
                <a:solidFill>
                  <a:srgbClr val="0070C0"/>
                </a:solidFill>
              </a:rPr>
              <a:t>2016-2017</a:t>
            </a:r>
            <a:r>
              <a:rPr lang="pt-PT" sz="4800" b="1" dirty="0" smtClean="0">
                <a:solidFill>
                  <a:srgbClr val="0070C0"/>
                </a:solidFill>
              </a:rPr>
              <a:t> </a:t>
            </a:r>
            <a:endParaRPr lang="pt-PT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1920" y="1255116"/>
            <a:ext cx="8038512" cy="46941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Components and Systems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Advanced Computing and Cloud Computing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Future Internet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Content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Robotics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KETs: Micro-</a:t>
            </a:r>
            <a:r>
              <a:rPr lang="en-US" sz="32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nano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-electronics and Photonics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Innovation &amp; Entrepreneurship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Responsibility &amp; Creativity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International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Cooperation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7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7"/>
          <a:stretch/>
        </p:blipFill>
        <p:spPr bwMode="auto">
          <a:xfrm>
            <a:off x="151140" y="707253"/>
            <a:ext cx="9070647" cy="574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2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188519"/>
              </p:ext>
            </p:extLst>
          </p:nvPr>
        </p:nvGraphicFramePr>
        <p:xfrm>
          <a:off x="323528" y="1268760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143000"/>
          </a:xfrm>
        </p:spPr>
        <p:txBody>
          <a:bodyPr>
            <a:noAutofit/>
          </a:bodyPr>
          <a:lstStyle/>
          <a:p>
            <a:r>
              <a:rPr lang="pt-PT" sz="4800" b="1" dirty="0" smtClean="0">
                <a:solidFill>
                  <a:srgbClr val="0070C0"/>
                </a:solidFill>
              </a:rPr>
              <a:t>Orçamento por área do WP</a:t>
            </a:r>
            <a:endParaRPr lang="pt-PT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539552" y="430816"/>
            <a:ext cx="8604448" cy="60486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08" tIns="45704" rIns="91408" bIns="457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47675">
              <a:lnSpc>
                <a:spcPct val="80000"/>
              </a:lnSpc>
              <a:spcAft>
                <a:spcPts val="600"/>
              </a:spcAft>
              <a:buClr>
                <a:srgbClr val="008080"/>
              </a:buClr>
              <a:buNone/>
            </a:pPr>
            <a:r>
              <a:rPr lang="pt-PT" sz="5400" b="1" dirty="0" smtClean="0">
                <a:solidFill>
                  <a:srgbClr val="0070C0"/>
                </a:solidFill>
              </a:rPr>
              <a:t>Datas Importantes</a:t>
            </a:r>
          </a:p>
          <a:p>
            <a:pPr marL="457200" lvl="1" indent="0">
              <a:spcBef>
                <a:spcPts val="0"/>
              </a:spcBef>
              <a:buClr>
                <a:srgbClr val="0070C0"/>
              </a:buClr>
              <a:buNone/>
            </a:pPr>
            <a:endParaRPr lang="en-US" sz="800" b="1" dirty="0" smtClean="0"/>
          </a:p>
          <a:p>
            <a:pPr marL="457200" lvl="1" indent="-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 </a:t>
            </a:r>
            <a:r>
              <a:rPr lang="en-US" sz="3600" b="1" dirty="0" smtClean="0"/>
              <a:t>19/01/16 - EU-Japan e EU-South Korea</a:t>
            </a:r>
            <a:endParaRPr lang="en-US" sz="3600" b="1" dirty="0"/>
          </a:p>
          <a:p>
            <a:pPr marL="457200" lvl="1" indent="-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 </a:t>
            </a:r>
            <a:r>
              <a:rPr lang="en-GB" sz="3600" b="1" dirty="0" smtClean="0">
                <a:solidFill>
                  <a:srgbClr val="0070C0"/>
                </a:solidFill>
              </a:rPr>
              <a:t>12/04/16 </a:t>
            </a:r>
            <a:r>
              <a:rPr lang="en-GB" sz="3600" b="1" dirty="0">
                <a:solidFill>
                  <a:srgbClr val="0070C0"/>
                </a:solidFill>
              </a:rPr>
              <a:t>-</a:t>
            </a:r>
            <a:r>
              <a:rPr lang="en-GB" sz="3600" b="1" dirty="0" smtClean="0">
                <a:solidFill>
                  <a:srgbClr val="0070C0"/>
                </a:solidFill>
              </a:rPr>
              <a:t> ICT-2016-1</a:t>
            </a:r>
          </a:p>
          <a:p>
            <a:pPr marL="457200" lvl="1" indent="-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3600" b="1" dirty="0" smtClean="0"/>
              <a:t> 20/09/16 - ICT-2016-2</a:t>
            </a:r>
            <a:endParaRPr lang="pt-PT" sz="3600" b="1" dirty="0"/>
          </a:p>
          <a:p>
            <a:pPr marL="457200" lvl="1" indent="-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3600" b="1" dirty="0" smtClean="0"/>
              <a:t> 14/03/17 </a:t>
            </a:r>
            <a:r>
              <a:rPr lang="en-GB" sz="3600" b="1" dirty="0"/>
              <a:t>- </a:t>
            </a:r>
            <a:r>
              <a:rPr lang="en-US" sz="3600" b="1" dirty="0"/>
              <a:t>EU-Brazil</a:t>
            </a:r>
          </a:p>
          <a:p>
            <a:pPr marL="457200" lvl="1" indent="-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 25/04/17 </a:t>
            </a:r>
            <a:r>
              <a:rPr lang="en-US" sz="3600" b="1" dirty="0" smtClean="0"/>
              <a:t>- ICT-2017</a:t>
            </a:r>
            <a:endParaRPr lang="en-US" sz="3600" b="1" dirty="0"/>
          </a:p>
          <a:p>
            <a:pPr lvl="2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6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568952" cy="198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Components and Systems 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ICT-01 - Smart Cyber-Physical Systems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ICT-02 -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Thin, Organic and Large Area Electronics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ICT-03 - Smart System Integration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709383"/>
            <a:ext cx="77048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Advanced Computing &amp; Cloud 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Computing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ICT-06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- Cloud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Computing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005064"/>
            <a:ext cx="7704856" cy="198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Future Internet</a:t>
            </a:r>
            <a:endParaRPr lang="en-US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font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ICT-10 - Software Technologies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b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ICT-12 - Net Innovation Initiative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  <a:p>
            <a:pPr marL="342900" lvl="1" indent="-342900" fontAlgn="b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ICT-13 - FIRE</a:t>
            </a:r>
            <a:endParaRPr lang="pt-PT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5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9374</TotalTime>
  <Words>1174</Words>
  <Application>Microsoft Office PowerPoint</Application>
  <PresentationFormat>On-screen Show (4:3)</PresentationFormat>
  <Paragraphs>202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ICT Work programme 2016-2017 </vt:lpstr>
      <vt:lpstr>PowerPoint Presentation</vt:lpstr>
      <vt:lpstr>Orçamento por área do WP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ICT nos Desafios Societais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GPPQ Gabinete de Promoção do Programa-Quadro www.gppq.pt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AMD</dc:creator>
  <cp:lastModifiedBy>Joao Mil-Homens</cp:lastModifiedBy>
  <cp:revision>318</cp:revision>
  <dcterms:created xsi:type="dcterms:W3CDTF">2014-11-19T11:49:41Z</dcterms:created>
  <dcterms:modified xsi:type="dcterms:W3CDTF">2015-11-05T11:50:30Z</dcterms:modified>
</cp:coreProperties>
</file>