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0" r:id="rId3"/>
    <p:sldId id="259" r:id="rId4"/>
    <p:sldId id="284" r:id="rId5"/>
    <p:sldId id="261" r:id="rId6"/>
    <p:sldId id="262" r:id="rId7"/>
    <p:sldId id="272" r:id="rId8"/>
    <p:sldId id="263" r:id="rId9"/>
    <p:sldId id="264" r:id="rId10"/>
    <p:sldId id="283" r:id="rId11"/>
    <p:sldId id="279" r:id="rId12"/>
    <p:sldId id="278" r:id="rId13"/>
    <p:sldId id="276" r:id="rId14"/>
    <p:sldId id="275" r:id="rId15"/>
    <p:sldId id="268" r:id="rId16"/>
    <p:sldId id="277" r:id="rId17"/>
    <p:sldId id="280" r:id="rId18"/>
    <p:sldId id="281" r:id="rId19"/>
  </p:sldIdLst>
  <p:sldSz cx="9144000" cy="6858000" type="screen4x3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39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8.50.62\wwwroot\_2012\h2020\newsletter\2015_10\tabe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600" b="1"/>
              <a:t>Financiamento PT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[tabela.xlsx]Sheet1!$B$3</c:f>
              <c:strCache>
                <c:ptCount val="1"/>
                <c:pt idx="0">
                  <c:v>Financiamento para entidades PT (M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[tabela.xlsx]Sheet1!$C$2:$F$2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[tabela.xlsx]Sheet1!$C$3:$F$3</c:f>
              <c:numCache>
                <c:formatCode>General</c:formatCode>
                <c:ptCount val="4"/>
                <c:pt idx="0">
                  <c:v>109.5</c:v>
                </c:pt>
                <c:pt idx="1">
                  <c:v>126.61999999999999</c:v>
                </c:pt>
                <c:pt idx="2">
                  <c:v>145.69999999999999</c:v>
                </c:pt>
                <c:pt idx="3">
                  <c:v>59.07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00160"/>
        <c:axId val="119934976"/>
      </c:barChart>
      <c:lineChart>
        <c:grouping val="standard"/>
        <c:varyColors val="0"/>
        <c:ser>
          <c:idx val="1"/>
          <c:order val="1"/>
          <c:tx>
            <c:strRef>
              <c:f>[tabela.xlsx]Sheet1!$B$4</c:f>
              <c:strCache>
                <c:ptCount val="1"/>
                <c:pt idx="0">
                  <c:v>Percentagem Portuguesa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[tabela.xlsx]Sheet1!$C$2:$F$2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[tabela.xlsx]Sheet1!$C$4:$F$4</c:f>
              <c:numCache>
                <c:formatCode>0.00%</c:formatCode>
                <c:ptCount val="4"/>
                <c:pt idx="0">
                  <c:v>1.2600000000000005E-2</c:v>
                </c:pt>
                <c:pt idx="1">
                  <c:v>1.2500000000000006E-2</c:v>
                </c:pt>
                <c:pt idx="2">
                  <c:v>1.7200000000000007E-2</c:v>
                </c:pt>
                <c:pt idx="3">
                  <c:v>2.0500000000000001E-2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8048"/>
        <c:axId val="119936512"/>
      </c:lineChart>
      <c:catAx>
        <c:axId val="2087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9934976"/>
        <c:crosses val="autoZero"/>
        <c:auto val="1"/>
        <c:lblAlgn val="ctr"/>
        <c:lblOffset val="100"/>
        <c:noMultiLvlLbl val="0"/>
      </c:catAx>
      <c:valAx>
        <c:axId val="11993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8700160"/>
        <c:crosses val="autoZero"/>
        <c:crossBetween val="between"/>
      </c:valAx>
      <c:valAx>
        <c:axId val="11993651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9938048"/>
        <c:crosses val="max"/>
        <c:crossBetween val="between"/>
      </c:valAx>
      <c:catAx>
        <c:axId val="119938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993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65FC4-6CA9-4EA4-9162-7C2DE1FDA6AE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70ED-80DA-4F65-ADC0-B931DC2C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8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A4C2-BB9C-4173-8B56-426351E01350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8DED-6F9C-482E-94B2-E08B3A60A06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4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CE88E-52F1-41A9-BEB7-5F21701EE111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2" name="Marcador de Posição do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26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95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805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99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9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48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45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46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7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8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616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69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F8DF-816F-456C-865E-8A287FB7DE81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CD64-D989-4669-AF01-FF5DFDF0FF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44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i.pt/logo_home@2x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445224"/>
            <a:ext cx="1941052" cy="8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1800200" cy="10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data:image/jpeg;base64,/9j/4AAQSkZJRgABAQAAAQABAAD/2wCEAAkGBxISEhQTEhQUFhUXFxgSGBcYGBcVFxcTHhcXFxYXFBQYHykgGBolGxQXIjEhJSkrLi8uFyAzODMsNygtLisBCgoKDg0OGxAQGywkICQvLC8vLCwsLCw0NCwsLCwsLCwsLCwsLCwsLCwsLCwsLCwsLCwsLCwsLCwsLCwsLCwsLP/AABEIAIcBdQMBEQACEQEDEQH/xAAcAAEAAgMBAQEAAAAAAAAAAAAABgcDBAUCAQj/xABDEAACAQIFAQUEBwQHCQEAAAAAAQIDEQQFBhIhMRNBUWGBByJxoRQycpGxwdEkUmLhFiNCQ4KisiU0U1RjkpPw8RX/xAAbAQEAAwEBAQEAAAAAAAAAAAAAAwQFAgEGB//EADIRAQACAgIBAgQFAwIHAAAAAAABAgMRBBIhEzEFFEFRIjIzcZEVQlIGYRYjNFOBobH/2gAMAwEAAhEDEQA/ALxAAAAAAAAAAAAAAAAAAAAAAAAAHntFfbdXte3fbpe3gNPN/R6D1x9SZ/Twcabn1qVYUkvtSSb9FdkuLFOSZ19EWTLFNbdWFRPoyJK9gAAAAAAAAAAAAAAAAAAAAAAAAAAAAAAAAAAAAAAAAAAAAEf1pqqnl1FVZxc5Se2EE7bn15l3KxPx8E5rdYQ5svpw4eUe0/CTpwlXlClUle8E5T2q/G6W1ck+TgZItMV8uKcqsx5bGUe0nB4muqEFNSe60mkou3fe/fY5vwslK9pe05NbW06Op9SVMLDtYYd16a+vtnacPPbtd16kWDFGSeszp1lyWp51uFZYb2l/7RnipxmqLpdjGCs3FXUr26dbmlbgf8npE+fup15M+p2lZGBzinj6Ek4VYQkrXknSl8YtO/qZl6zht7xK7W0ZK/VSGr3Vp4mdF4mrXjRleMpSlLY+OOW7NcK/kbvH6zTtMRG2ZkiYtMb2sPQmJxcowq18VKpGSvGFo2X2pWu2ZXLtii01rVd49bzETM+FlU8ZFQ3TailZXbt14XzZSiJWpmIbR49AAAAAAAAAAAAAAAAAAAAAAAAAAAAAAAAAAAAAAAAAAAIP7YcH2mXzffTlGovvSfybLvAv1zR/urcqu6bUAb7MdXTmWKvVtJ2jGzdur56Lw+JV5fI9Kn7psGL1LLmxU608NOFC2+UdkXJ2Ub8bn8EYeKa992aWWJ6aqgmJ0JUwzpVKcu0nCUZTjbhq6vsX6mh8/F4tWfH2VJ4tq6mFj5TTkZPsvfRjqaZoxhKEaatO7nflzb6uUnyyWc15mJ37OIxUiNaauW5HLD0tlFJuN3BTbS632trnv6i1/Uv2sRTrXVUH1prevOKw0qLoThUjOa3Xvte6NuOl0n6GtxuJWv44ne1DNntaOsxpO9K6/wDpbUY0KySsnN7Nif2r3f3Mocji+l/dC1hz99RpOac7q6Kay9AAAAAAAAAAAAAAAAAAAAAAAAAAAAAAAAAAAAAAADBicUoOKak9ztwr2VrtvyPYjbmbaeqOIjNJxfVJ26Oz6Xi+V6iYmHu4Qf2y4908BsX95OMHxf3er/0l34fXeXf2VuXOqaUKb7NSfQlJupN91kvW/gZPxOY1ELnDjzMrsyPD+6ZDQdGpl6YGTD4RRA2nSQGOdFA1tVme6FniKtWviKjU58QjCzjCK+qpN9fTxNGnNjHWK1jxCnPGm8zNpb+j8DWpUo06is4Nx8mr8NehW5N4vkm0JsFZrTUrEwEWoFdM2QAAAAAAAAAAAAAAAAAAAAAAAAAAAAAAAAAAAAAABp5pllLEQ2VY3Sd003GUX4xlFppnVbzWdw5tWLRqXNy3LZ0ak5znGbkowjLs9tRQV7RnU3PtLX6ux3e8WiIhzTHNZmZVb7Zc9jVrQw8G32V5T7lvfRedl+JqfDsU1rN5+qlysnaesfRXBpqieaFwMUt8Xfd4q1rdxhc/La1+sxrTS4tIivaPO1q0s0o4eCdSVm+kVzJ+hTx4rX9k9sla+7A9dUL/AFKnx939Sf5S2kXzNfs6mV6hoV3thL3uu1qz/mRXw2p5lJTLW06hjzPU9GhN05qd0k+Fdc+p7TBa8bh5fNWs6lp/02wz/wCIv8P8zueLdz8zR6x+e4f6PUxCmnGEXJ+N+5NeLOIwXm8V06nNXpNocXLtX4aVOE3GScoqTSV0m1yk7+JLbh3idOI5VZh2aGtsLwnvXntOZ4t4e/MUSDB46nVipU5KSfgQWrNZ1KatotG4aebZ/Qw/E5Xl+7Hl+vgd48Nr+zi+Wtfdx4a7oXs4VEvH3X8rkvylvuijk1SDL8zpV47qck1815NdxXvSaTqU9bxb2bhy6AAAAAAAAAAAAAAAAAAAAAAAAAAAAAAACOZzqSVGq6agnZLm5o8fgxlp22x+Z8TtgyTSK7aVHV03JJwSTduv8iW/w2K1meyvi+M2veKzX3SbCYxTMl9A2ZRuB+dPaHldWljK0qnLm+1W3dKKptuK3Sa4fu9D6Hh5a2xxEMjPWYvO0ULaJOtA0+zhKq23e7t3JK/zMbn27ZIov8WNUmzrYRyxNZKT5k+X4R68eh1OsdEUR6l0xoZJh0rdmn5u7b9f0KHr3md7XYw09tPuX5CqNdVabajZpxd318H+p1fPNq9Zcxhit9wjusp/tMvsx/At8b8itn/O3MTlNB0N23bLZuvd9bd6bsQVz376TTip02qvOoOMtlOU7TV3TTbXW647+nyNnFMTHaWfaPOoe8hc5ON6klFSS2r4/Ij5F4iPZ1jjcrFzTL6UaLnBbWrd7d/KzZlYc17X1K9lxUiu3vSOZSpKs7vao77eZJyKxMw4wWmIlo4BPE1/fbe5uUn32Jb29OnhHSO9/KT4rIaM4NRgou3DV738/EpV5F+25W7Ya68I7prHyo4iMb8SeyS9bfiW89YtTarit1vpauDrbkZjQbAAAAAAAAAAAAAAAAAAAAAAAAAAAAAAABXmqv8AeJ+h9BwP0YfJfFon5iZclNrks5pj05/ZS4sT61f3dnC5liIQUqNHtnzeO+MH04tu4fJ83irW35p0+2va0R+GNpRpurOVFOqqkZybk4VJQm4c/VUocbfA8y6i2oMe9eUb9qeHf0Gu1bhRfPhuV7edifhfrQ45P6cqEPoWUmmj8ukqcpNv34u0O7yfx4MbmZ62yRWI9vqv4MUxTcy7Gm66hXg5cJ3j6tHueO1PCPDPW3lJM5yirUm6kZpRUel2nwnfoV8GWtY6zCxlxzM7iXN0niH9Jjdt+7Lq34EvJiOiHBM93jWMv2iX2Y/ge8f9Mz/namJw2J7LdUk+zUd3M1ZR+Fz2t8fbUe5NMnXc+zp5Vp6NO8+JTmvreC8EVs+e1/wx7LGHFEeUTxmX7K9TarNz+dy7W28cbU7Rq86dynk2LqWU+n8Uk0vREHrYq+yb0slvd36eSdlh6kVzKUXd+dui8iH1u94lN6XWkw4Ol6qjXV+9OPqWOREzTwr4LRF/KxaNlFydkkrtmdEbnUL0zqFb4SO/Ext31N3puuamT8OPyzq+brTyp8+hlNJ0wAAAAAAAAAAAAAAAAAAAAAAAAAAAAAADjZxl++7suTqLWj2lzNKz5mIRitklryfCXL+B72vPjbz06R51H8NLM9R4fDYWpUo1qVSolthGM4ye98K6T7uvoWMHEva8RaPCLJyKxWes+UpyPNoVqVKanG8oRk+Ve7Sv8yHLjmtpjSTHki1Yl513l9XFYOVGjtUp2i3J2SjdOT469Lep1xslcd4tZ5mrNqahTuN9n+IpySU4SV7N8q3nY1P6lj17KU8S6aaWyaVOEYN7tqte1r8+BkZsnqXmy/jp0rES2M50nJtzo255cenP8LLOLkxEasgyYNzurSp08wjHYlO1rc7Xx8WdzbDPlxrNHhs6fySrTqqpNJJJq17vn4EefNW1esOsWG1bdpNSZJXq1XKEbraknddbeDOsGalaas8zYrWtuEI1hmmMpx+i19ii0mpQVnKK7nz/AO2L3Fw4rT6lFfLfJEdLJJozUGKrKEXRh2cUoOo5NXsrcKzuypy8GLHMz28/ZY4+W9o1EeG3jMjrzrymoe657r3XS9zmuanTW3lsV5vtNMFg7soyu/R1Y4DjuPBBtQaTnGbnQ6N329Gn/Cy9j5Ma1dUvgne6uFjsfiY/1VWc/OLfd3Xa6k1KY/zVhDe1/aZSHT+UKn78mnJri3RJ+D72Vc+abeIWcOLr5lNsspWVyqsN4AAAAAAAAAAAAAAAAAAAAAAAAAAAAABxM21PRw9R05qblZPhJqz9Srl5dMdusquXl0x26y06etsPJpKNTl26L9TiOdjmdeXEc/HM6jbudtCS6F1dUhr7I1Wx1RYKi/djes1xDtHz8E7W48zc4ubpiick/szM1O156Qy+zvKaPNScG6sZuLUr2i1/D4/Er87PbfWPaUnFx1n8U+8LhwnvLky194r5YpdwHvDZco9wG3LDoDVnggEcEBhlWpuq6KfvqCqNeEW7L5pnXSevb6Oe0b6odmuiqdWtUrV26kpcRXMYwjaySS6vzLNeXalIrTwhnj1tMzZi0xp+eGUqd90d7lB96i0uH6r5kfJzetMW07xY/TiYTnBYK6IEro0aCj0AygY61FS6gRDU+lu2anFqMrW56NFjDnmnifZBlw9/MOJgdN4iM4OVSO2Mk7Xk+j8LEl8+OY8Q4rgvE+6xcD9UprTZAAAAAAAAAAAAAAAAAAAAAAAAAAAAAAVjrl/tUvsx/MxOb+qw+f8Aqy4VJ2afg7lan5oVsf5oT7IsW5I+kfSsmf4ulQjT32XaVI04pd8pPr+ZLjx2ye30R3vFPd4w2URjNySScuX5/Ejm0zGpd6hIsJSsjx62gACwHxoCNa0qY2nSdXBzp3gryp1IpqUV1cZXVn6ljjxjtbrdDm7xG6qayvWeL+myxEYxqVaqVPZyo27lHni1vHvNjLxcfpdZ8RChTNbv2+q3shxtarBPEQhCb/sxk5W+LfeYeSKROqTtpY5tMbskNPBx4fBG7baA+gAAHyUb9QMDwcfMDNCKSsgPQAAAAAAAAAAAAAAAAAAAAAAAAAAAAACOahyaFSTm4pya6kN8GO87tCK+DHed2hFpZE93COY4uKPaHMcXFE7iHaw+UN03BTnTbXE4O0ovua8fgW6W6zvW0tq9o1E6U7q7McWsR2VfEds8PP3JKyV+Hey7+F4m/gx45pusa2yslrdtTO9LI0VmONqKNTEVabjJXUYx95p9G5XsvhYyOTGGtprSPK/gnJaO1p8LDw1S6Kiw2QAGKtiIQtulGN+FdpXflc9iJn2eTMR7o3nurIUcVhMPFxbrSe53T2ws9vq5W+5ljHxptS1vshvmiLRENjUeFeKoSoxqOCnZSkuZbP7Sj4N9LkeK/p27TDrJSb16xKC5hoWlB05YdbJ05KV3d77PlSfj5lmObe3at/aUU8aI1Nfo6moe0pYKvKMpRkoNqUW00/JroQcWInLESlzzMY5VH/SPG/8ANYn/AMtT9T6D0Mf+Mfwyu9vvP8rH9lOfVpQq9tVqVHvjZznKTSt0V2ZPxGla2jrC9xLTO9ytfDVt0UzOXGUAAAAAAAAAAAAAAAAAAAAAAAAAAAAAAAAAAAD5KKfUCM5vqbA4eq6VWUlNWbSjJrnzSJK4pmNtPjfCOVyKepjr4/dqx1xgZtQhKSlJqK9yXV8LlrxZ16NkmT4FzKUm1qxqP93MraSwqhOKhu7S8pzlzOUm7tuXdzzxY6+ayzMTv2+jCjBSImNMGW06eDw7k6ilClGTvdN7VdpfHoj2a2y5Pb3eVtXHTxPskujs5+k4WlWdk5R5S7pJtNfI4z4vTyTV1iv3pFkihUuQpXPjndN4mWFT/rI01WflFysvX9Tucc9O/wBHHeO3X6vme4OhiKM6deKlTa5v3d90+5rxGO1q2ia+5etbV/F7PzdjMFJOdWkqnYRqOMKj/du9ruvyPo65I1Fba39mRMfWPZbei8FGjFNVKtSUknunOTVnz7sb2RhcnNN7TGojTTw44rXe9pxSoJq5WTuVq/K5VsJWpUkt847Vd2V/Nk3HvFMkWlFmrNqTEKTxOiMZD60Yek0zZ+fw/dQ+WyfZJ9CZTWoblNJXkmrO5m87PTLMdVrjYrU3tb+Up7SktN4AAAAAAAAAAAAAAAAAAAAAAAAAAAAAAAAAAAABSftHf7fV+EfwLVPyw/RPgH/RV/8AKPYKVqkH4Ti/8yOmnyv0L/tP/wAW/k+I3rkpvyhXXtRySisTTWGpt16icpwgrq3dJrubZs8HNPSZvPiGdyaV7aq0NB5ZunPtJ1oOnJLs4ylBN/xW569w5ufrEdYjz9XnHxdp8/RY2pI13h3Vw+IlQnSi5ctOEopXtO6dunUoca1Zt1vG9reatuvas60qPKM/xjxjrU5p16vuOUkrNPbw10X1V9xtZcOKMXWfaGfS9++491z5HVrVKTjipU6kpcNRi4xt4O7d/kYGS1O28fhp0i2vx+W1jcpjOO3atttu23FvC3gR9p3vfl31jWtIdq2vUwFOiqD28uPKUuEuOpU5ue9dWj6vpP8ATvw/ByZtXLG9eyOx13jl/er/ALY/oUfnMv3fUf8AD3B/x/8Aa08izR1qNNyd5OEW/jbk1cczNYmX59zaRj5F6V9oluV8o382/A7VXzDZJtfT8AOzSpqKsgPYAAAAAAAAAAAAAAAAAAAAAAAAAAAAAAAAAAAACEap0lSrVZVZb9zt0fHHkSRkmI01+J8a5HFxRjprSKrSaUlbdw7/AHHvqynv/qHlXrNZ1qUxy6MKEN9WcYQXWUmopd3LZFHlh1pa86rDHis7y5tyWIwu6Vk5KpTu0uibvexJq+tJfksvv0n+GtluCw9WbrUZQnf3JSg1JO3Nm11av8zy1ra6yhvhnHbzGpdnMcjjXoOlNyUJW3KLtuiusW/BjHknHbtCO9ItGpRTOtK4f3FBQoyptSg1ZPh3s/FM6n4h6czF7e/0kjg2yRulZ8faHeyurTi+Zx+9FT5nDP8AdH8rXyuaP7Z/hLaLTirW6EyBXftay6pUVHsqc52cm9sXK3HfboUuZS14jT6n/TPIxYbX9S0Rv7yrKeXVl1pVF/hf6FD0Mn+L7D+pcT/uV/mFm6QUlCCd1aKVjZxxqsPzHn2i/Jvas7jcrEofVXwO1RkAAAAAAAAAAAAAAAAAAAAAAAAAAAAAAAAAAAAAAAHipSUuoGv/APnwvcCJ+1ago5ZWt4w/1xO6e65wP1ofnwsPolreyjF7cO4/9WT/AMsSHL7sL4l+rH7LcwUrwREzkE14kq8bfu/mfNfGf1Y/Z9R8E/Rn90bg+UZFPzQ2b/llYORZi5WPuqflh8Bf80u7jMNvR05R3E5Bd3sBvZZk+3yA7iQH0AAAAAAAAAAAAAAAAAAAAAAAAAAAAAAAAAAAAAAAAAHF1hkyxmFnQlJxUrO6s2rNPv8Age1nUpcOacV+0Kkxvs2jB8VZv0iSeq0P6nb/ABSDSOn3h1sTbTk5XfmkvyOLW7SpcjPOa3aYWZl8LQRyro7qrJe1nv3NWVrfMzeZ8PjkXi0zpp8L4lPGpNYrtEqmWSTtyVa/BaxO+y3Pxy0xrpCTadwjjY24jUaYMzudpjFHo+gAAAAAAAAAAAAAAAAAAAAAAAAAAAAAAAAAAAAAAAAAAAABoDTrZdGQHyjl0IgbqA8VaSkrNAaMspg//gGzh8JGHQDY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9" name="Imagem 18" descr="https://www.ipn.pt/si/fotos/eventos/myGPPQ.png;jsessionid=DF43006B4784E79D56242C24FA8C38D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960440" cy="174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4427984" y="836712"/>
            <a:ext cx="3698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24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Conexão recta 2"/>
          <p:cNvCxnSpPr/>
          <p:nvPr/>
        </p:nvCxnSpPr>
        <p:spPr>
          <a:xfrm>
            <a:off x="827584" y="522920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5575" y="2516703"/>
            <a:ext cx="8664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3600" dirty="0" smtClean="0"/>
              <a:t>As TIC no H2020:</a:t>
            </a:r>
          </a:p>
          <a:p>
            <a:pPr algn="ctr" eaLnBrk="1" hangingPunct="1"/>
            <a:r>
              <a:rPr lang="pt-PT" sz="3600" dirty="0"/>
              <a:t>Ponto de situação da participação </a:t>
            </a:r>
            <a:r>
              <a:rPr lang="pt-PT" sz="3600" dirty="0" smtClean="0"/>
              <a:t>nacional</a:t>
            </a:r>
            <a:endParaRPr lang="pt-PT" sz="3600" dirty="0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275856" y="3789040"/>
            <a:ext cx="253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José Silva Matos</a:t>
            </a:r>
          </a:p>
          <a:p>
            <a:pPr algn="ctr" eaLnBrk="1" hangingPunct="1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Delegado nacional ICT</a:t>
            </a: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131840" y="4921423"/>
            <a:ext cx="2841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Universidade de Aveiro, 5/</a:t>
            </a:r>
            <a:r>
              <a:rPr lang="pt-PT" sz="1400" dirty="0" err="1" smtClean="0">
                <a:solidFill>
                  <a:schemeClr val="tx2">
                    <a:lumMod val="75000"/>
                  </a:schemeClr>
                </a:solidFill>
              </a:rPr>
              <a:t>Nov</a:t>
            </a:r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/2015</a:t>
            </a:r>
            <a:endParaRPr lang="pt-P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" y="1196752"/>
            <a:ext cx="84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566449"/>
            <a:ext cx="849694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3200" b="1" dirty="0" smtClean="0"/>
              <a:t>Participações nacionais em projetos aprovados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425251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4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566449"/>
            <a:ext cx="8496944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3200" b="1" dirty="0" smtClean="0"/>
              <a:t>Financiamento nacional em projetos aprovados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12517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9170" r="19477" b="18517"/>
          <a:stretch/>
        </p:blipFill>
        <p:spPr bwMode="auto">
          <a:xfrm>
            <a:off x="0" y="908720"/>
            <a:ext cx="9040152" cy="48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77100" cy="559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0346" y="404664"/>
            <a:ext cx="582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Taxa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sucesso</a:t>
            </a:r>
            <a:r>
              <a:rPr lang="en-US" sz="2400" b="1" dirty="0" smtClean="0"/>
              <a:t> ICT (</a:t>
            </a:r>
            <a:r>
              <a:rPr lang="en-US" sz="2400" b="1" dirty="0" err="1" smtClean="0"/>
              <a:t>aprovados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submetidos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78627" cy="54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817548"/>
            <a:ext cx="87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(ICT)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166688"/>
            <a:ext cx="787082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6372200" y="332656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20272" y="4462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H2020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67944" y="33265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6056" y="3533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FP7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72200" y="260648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0134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764704"/>
            <a:ext cx="7308304" cy="504056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TIC no Horizonte 2020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25385" r="-122781" b="38351"/>
          <a:stretch>
            <a:fillRect/>
          </a:stretch>
        </p:blipFill>
        <p:spPr bwMode="auto">
          <a:xfrm>
            <a:off x="0" y="-26988"/>
            <a:ext cx="9144000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3" descr="gppq"/>
          <p:cNvPicPr>
            <a:picLocks noChangeAspect="1" noChangeArrowheads="1"/>
          </p:cNvPicPr>
          <p:nvPr/>
        </p:nvPicPr>
        <p:blipFill>
          <a:blip r:embed="rId4" cstate="print"/>
          <a:srcRect r="73410" b="12631"/>
          <a:stretch>
            <a:fillRect/>
          </a:stretch>
        </p:blipFill>
        <p:spPr bwMode="auto">
          <a:xfrm>
            <a:off x="6442075" y="0"/>
            <a:ext cx="9382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75" y="0"/>
            <a:ext cx="14493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46515"/>
              </p:ext>
            </p:extLst>
          </p:nvPr>
        </p:nvGraphicFramePr>
        <p:xfrm>
          <a:off x="107504" y="836712"/>
          <a:ext cx="8928992" cy="596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7080"/>
                <a:gridCol w="924015"/>
                <a:gridCol w="1173874"/>
                <a:gridCol w="1584023"/>
              </a:tblGrid>
              <a:tr h="267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>
                          <a:effectLst/>
                        </a:rPr>
                        <a:t>Participação PT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>
                          <a:effectLst/>
                        </a:rPr>
                        <a:t>Avaliadas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>
                          <a:effectLst/>
                        </a:rPr>
                        <a:t>Financiadas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>
                          <a:effectLst/>
                        </a:rPr>
                        <a:t>Taxa Sucesso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dirty="0">
                          <a:effectLst/>
                        </a:rPr>
                        <a:t>ICT-01 - </a:t>
                      </a:r>
                      <a:r>
                        <a:rPr lang="pt-PT" sz="1800" u="none" strike="noStrike" dirty="0" err="1">
                          <a:effectLst/>
                        </a:rPr>
                        <a:t>Smart</a:t>
                      </a:r>
                      <a:r>
                        <a:rPr lang="pt-PT" sz="1800" u="none" strike="noStrike" dirty="0">
                          <a:effectLst/>
                        </a:rPr>
                        <a:t> </a:t>
                      </a:r>
                      <a:r>
                        <a:rPr lang="pt-PT" sz="1800" u="none" strike="noStrike" dirty="0" err="1">
                          <a:effectLst/>
                        </a:rPr>
                        <a:t>Cyber-Physical</a:t>
                      </a:r>
                      <a:r>
                        <a:rPr lang="pt-PT" sz="1800" u="none" strike="noStrike" dirty="0">
                          <a:effectLst/>
                        </a:rPr>
                        <a:t> </a:t>
                      </a:r>
                      <a:r>
                        <a:rPr lang="pt-PT" sz="1800" u="none" strike="noStrike" dirty="0" err="1">
                          <a:effectLst/>
                        </a:rPr>
                        <a:t>Systems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effectLst/>
                        </a:rPr>
                        <a:t>30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effectLst/>
                        </a:rPr>
                        <a:t>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effectLst/>
                        </a:rPr>
                        <a:t>3%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ICT-02 - Smart Systems Integration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14%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dirty="0">
                          <a:effectLst/>
                        </a:rPr>
                        <a:t>ICT-03 - TOLAE Technologies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50%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ICT-04 - Customised and low power computing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ICT-05 - Smart Networks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17%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ICT-06 - Optical and Wireless Technologies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ICT-07 - Advanced Cloud Infrastructurres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17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6%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ICT-08 - Cloud computing services for Public Sector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0%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ICT-09 - Software Development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ICT-10 - Collective Awareness Platforms 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23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ICT-11 - FIRE+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20%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ICT-12 - FIRE+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22%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ICT-13 - Web Enterpreneurship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21%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ICT-14 - Advanced 5G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32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16%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ICT-15 - Big Data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14%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ICT-16 - Big Data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ICT-17 - Language Barrier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0%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>
                          <a:effectLst/>
                        </a:rPr>
                        <a:t>ICT-18 - Creative Industries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9%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ICT-19 - Technologies for creative industries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20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10%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ICT-20 - Technologies for learning and teaching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31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effectLst/>
                        </a:rPr>
                        <a:t>10%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5686" y="70288"/>
            <a:ext cx="8496944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3200" b="1" dirty="0" smtClean="0"/>
              <a:t>Participação nacional por tópico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131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0161"/>
              </p:ext>
            </p:extLst>
          </p:nvPr>
        </p:nvGraphicFramePr>
        <p:xfrm>
          <a:off x="107504" y="836712"/>
          <a:ext cx="8928992" cy="482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7080"/>
                <a:gridCol w="924015"/>
                <a:gridCol w="1173874"/>
                <a:gridCol w="1584023"/>
              </a:tblGrid>
              <a:tr h="267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>
                          <a:effectLst/>
                        </a:rPr>
                        <a:t>Participação PT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>
                          <a:effectLst/>
                        </a:rPr>
                        <a:t>Avaliadas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>
                          <a:effectLst/>
                        </a:rPr>
                        <a:t>Financiadas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>
                          <a:effectLst/>
                        </a:rPr>
                        <a:t>Taxa Sucesso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ICT-21 - Digital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Gaming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ICT-22 -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</a:t>
                      </a:r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ICT-23 -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ICT-24 -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Robotics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ICT-25 - Micro- and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-electronic technologies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ICT-26 -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Photonics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ICT-27 -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Photonics</a:t>
                      </a:r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ICT-28 - Cross-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cutting</a:t>
                      </a:r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ICT </a:t>
                      </a:r>
                      <a:r>
                        <a:rPr lang="pt-P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KETs</a:t>
                      </a:r>
                      <a:endParaRPr lang="pt-P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ICT-29 - OLED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ICT-30 - Internet of Things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ICT-31 - Digital 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ICT-32 - Cybersecurity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ICT-35 - Innovation and Enterpreneurship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ICT-36 - Pre-Commercial Procurement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ICT-38 - Partnership with high income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267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ICT-39 - Partnership in low and middle income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5686" y="70288"/>
            <a:ext cx="8496944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3200" b="1" dirty="0" smtClean="0"/>
              <a:t>Participação nacional por tópico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7150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ISEhQTEhQUFhUXFxgSGBcYGBcVFxcTHhcXFxYXFBQYHykgGBolGxQXIjEhJSkrLi8uFyAzODMsNygtLisBCgoKDg0OGxAQGywkICQvLC8vLCwsLCw0NCwsLCwsLCwsLCwsLCwsLCwsLCwsLCwsLCwsLCwsLCwsLCwsLCwsLP/AABEIAIcBdQMBEQACEQEDEQH/xAAcAAEAAgMBAQEAAAAAAAAAAAAABgcDBAUCAQj/xABDEAACAQIFAQUEBwQHCQEAAAAAAQIDEQQFBhIhMRNBUWGBByJxoRQycpGxwdEkUmLhFiNCQ4KisiU0U1RjkpPw8RX/xAAbAQEAAwEBAQEAAAAAAAAAAAAAAwQFAgEGB//EADIRAQACAgIBAgQFAwIHAAAAAAABAgMRBBIhEzEFFEFRIjIzcZEVQlIGYRYjNFOBobH/2gAMAwEAAhEDEQA/ALxAAAAAAAAAAAAAAAAAAAAAAAAAHntFfbdXte3fbpe3gNPN/R6D1x9SZ/Twcabn1qVYUkvtSSb9FdkuLFOSZ19EWTLFNbdWFRPoyJK9gAAAAAAAAAAAAAAAAAAAAAAAAAAAAAAAAAAAAAAAAAAAAEf1pqqnl1FVZxc5Se2EE7bn15l3KxPx8E5rdYQ5svpw4eUe0/CTpwlXlClUle8E5T2q/G6W1ck+TgZItMV8uKcqsx5bGUe0nB4muqEFNSe60mkou3fe/fY5vwslK9pe05NbW06Op9SVMLDtYYd16a+vtnacPPbtd16kWDFGSeszp1lyWp51uFZYb2l/7RnipxmqLpdjGCs3FXUr26dbmlbgf8npE+fup15M+p2lZGBzinj6Ek4VYQkrXknSl8YtO/qZl6zht7xK7W0ZK/VSGr3Vp4mdF4mrXjRleMpSlLY+OOW7NcK/kbvH6zTtMRG2ZkiYtMb2sPQmJxcowq18VKpGSvGFo2X2pWu2ZXLtii01rVd49bzETM+FlU8ZFQ3TailZXbt14XzZSiJWpmIbR49AAAAAAAAAAAAAAAAAAAAAAAAAAAAAAAAAAAAAAAAAAAIP7YcH2mXzffTlGovvSfybLvAv1zR/urcqu6bUAb7MdXTmWKvVtJ2jGzdur56Lw+JV5fI9Kn7psGL1LLmxU608NOFC2+UdkXJ2Ub8bn8EYeKa992aWWJ6aqgmJ0JUwzpVKcu0nCUZTjbhq6vsX6mh8/F4tWfH2VJ4tq6mFj5TTkZPsvfRjqaZoxhKEaatO7nflzb6uUnyyWc15mJ37OIxUiNaauW5HLD0tlFJuN3BTbS632trnv6i1/Uv2sRTrXVUH1prevOKw0qLoThUjOa3Xvte6NuOl0n6GtxuJWv44ne1DNntaOsxpO9K6/wDpbUY0KySsnN7Nif2r3f3Mocji+l/dC1hz99RpOac7q6Kay9AAAAAAAAAAAAAAAAAAAAAAAAAAAAAAAAAAAAAAADBicUoOKak9ztwr2VrtvyPYjbmbaeqOIjNJxfVJ26Oz6Xi+V6iYmHu4Qf2y4908BsX95OMHxf3er/0l34fXeXf2VuXOqaUKb7NSfQlJupN91kvW/gZPxOY1ELnDjzMrsyPD+6ZDQdGpl6YGTD4RRA2nSQGOdFA1tVme6FniKtWviKjU58QjCzjCK+qpN9fTxNGnNjHWK1jxCnPGm8zNpb+j8DWpUo06is4Nx8mr8NehW5N4vkm0JsFZrTUrEwEWoFdM2QAAAAAAAAAAAAAAAAAAAAAAAAAAAAAAAAAAAAAABp5pllLEQ2VY3Sd003GUX4xlFppnVbzWdw5tWLRqXNy3LZ0ak5znGbkowjLs9tRQV7RnU3PtLX6ux3e8WiIhzTHNZmZVb7Zc9jVrQw8G32V5T7lvfRedl+JqfDsU1rN5+qlysnaesfRXBpqieaFwMUt8Xfd4q1rdxhc/La1+sxrTS4tIivaPO1q0s0o4eCdSVm+kVzJ+hTx4rX9k9sla+7A9dUL/AFKnx939Sf5S2kXzNfs6mV6hoV3thL3uu1qz/mRXw2p5lJTLW06hjzPU9GhN05qd0k+Fdc+p7TBa8bh5fNWs6lp/02wz/wCIv8P8zueLdz8zR6x+e4f6PUxCmnGEXJ+N+5NeLOIwXm8V06nNXpNocXLtX4aVOE3GScoqTSV0m1yk7+JLbh3idOI5VZh2aGtsLwnvXntOZ4t4e/MUSDB46nVipU5KSfgQWrNZ1KatotG4aebZ/Qw/E5Xl+7Hl+vgd48Nr+zi+Wtfdx4a7oXs4VEvH3X8rkvylvuijk1SDL8zpV47qck1815NdxXvSaTqU9bxb2bhy6AAAAAAAAAAAAAAAAAAAAAAAAAAAAAAACOZzqSVGq6agnZLm5o8fgxlp22x+Z8TtgyTSK7aVHV03JJwSTduv8iW/w2K1meyvi+M2veKzX3SbCYxTMl9A2ZRuB+dPaHldWljK0qnLm+1W3dKKptuK3Sa4fu9D6Hh5a2xxEMjPWYvO0ULaJOtA0+zhKq23e7t3JK/zMbn27ZIov8WNUmzrYRyxNZKT5k+X4R68eh1OsdEUR6l0xoZJh0rdmn5u7b9f0KHr3md7XYw09tPuX5CqNdVabajZpxd318H+p1fPNq9Zcxhit9wjusp/tMvsx/At8b8itn/O3MTlNB0N23bLZuvd9bd6bsQVz376TTip02qvOoOMtlOU7TV3TTbXW647+nyNnFMTHaWfaPOoe8hc5ON6klFSS2r4/Ij5F4iPZ1jjcrFzTL6UaLnBbWrd7d/KzZlYc17X1K9lxUiu3vSOZSpKs7vao77eZJyKxMw4wWmIlo4BPE1/fbe5uUn32Jb29OnhHSO9/KT4rIaM4NRgou3DV738/EpV5F+25W7Ya68I7prHyo4iMb8SeyS9bfiW89YtTarit1vpauDrbkZjQbAAAAAAAAAAAAAAAAAAAAAAAAAAAAAAABXmqv8AeJ+h9BwP0YfJfFon5iZclNrks5pj05/ZS4sT61f3dnC5liIQUqNHtnzeO+MH04tu4fJ83irW35p0+2va0R+GNpRpurOVFOqqkZybk4VJQm4c/VUocbfA8y6i2oMe9eUb9qeHf0Gu1bhRfPhuV7edifhfrQ45P6cqEPoWUmmj8ukqcpNv34u0O7yfx4MbmZ62yRWI9vqv4MUxTcy7Gm66hXg5cJ3j6tHueO1PCPDPW3lJM5yirUm6kZpRUel2nwnfoV8GWtY6zCxlxzM7iXN0niH9Jjdt+7Lq34EvJiOiHBM93jWMv2iX2Y/ge8f9Mz/namJw2J7LdUk+zUd3M1ZR+Fz2t8fbUe5NMnXc+zp5Vp6NO8+JTmvreC8EVs+e1/wx7LGHFEeUTxmX7K9TarNz+dy7W28cbU7Rq86dynk2LqWU+n8Uk0vREHrYq+yb0slvd36eSdlh6kVzKUXd+dui8iH1u94lN6XWkw4Ol6qjXV+9OPqWOREzTwr4LRF/KxaNlFydkkrtmdEbnUL0zqFb4SO/Ext31N3puuamT8OPyzq+brTyp8+hlNJ0wAAAAAAAAAAAAAAAAAAAAAAAAAAAAAADjZxl++7suTqLWj2lzNKz5mIRitklryfCXL+B72vPjbz06R51H8NLM9R4fDYWpUo1qVSolthGM4ye98K6T7uvoWMHEva8RaPCLJyKxWes+UpyPNoVqVKanG8oRk+Ve7Sv8yHLjmtpjSTHki1Yl513l9XFYOVGjtUp2i3J2SjdOT469Lep1xslcd4tZ5mrNqahTuN9n+IpySU4SV7N8q3nY1P6lj17KU8S6aaWyaVOEYN7tqte1r8+BkZsnqXmy/jp0rES2M50nJtzo255cenP8LLOLkxEasgyYNzurSp08wjHYlO1rc7Xx8WdzbDPlxrNHhs6fySrTqqpNJJJq17vn4EefNW1esOsWG1bdpNSZJXq1XKEbraknddbeDOsGalaas8zYrWtuEI1hmmMpx+i19ii0mpQVnKK7nz/AO2L3Fw4rT6lFfLfJEdLJJozUGKrKEXRh2cUoOo5NXsrcKzuypy8GLHMz28/ZY4+W9o1EeG3jMjrzrymoe657r3XS9zmuanTW3lsV5vtNMFg7soyu/R1Y4DjuPBBtQaTnGbnQ6N329Gn/Cy9j5Ma1dUvgne6uFjsfiY/1VWc/OLfd3Xa6k1KY/zVhDe1/aZSHT+UKn78mnJri3RJ+D72Vc+abeIWcOLr5lNsspWVyqsN4AAAAAAAAAAAAAAAAAAAAAAAAAAAAABxM21PRw9R05qblZPhJqz9Srl5dMdusquXl0x26y06etsPJpKNTl26L9TiOdjmdeXEc/HM6jbudtCS6F1dUhr7I1Wx1RYKi/djes1xDtHz8E7W48zc4ubpiick/szM1O156Qy+zvKaPNScG6sZuLUr2i1/D4/Er87PbfWPaUnFx1n8U+8LhwnvLky194r5YpdwHvDZco9wG3LDoDVnggEcEBhlWpuq6KfvqCqNeEW7L5pnXSevb6Oe0b6odmuiqdWtUrV26kpcRXMYwjaySS6vzLNeXalIrTwhnj1tMzZi0xp+eGUqd90d7lB96i0uH6r5kfJzetMW07xY/TiYTnBYK6IEro0aCj0AygY61FS6gRDU+lu2anFqMrW56NFjDnmnifZBlw9/MOJgdN4iM4OVSO2Mk7Xk+j8LEl8+OY8Q4rgvE+6xcD9UprTZAAAAAAAAAAAAAAAAAAAAAAAAAAAAAAVjrl/tUvsx/MxOb+qw+f8Aqy4VJ2afg7lan5oVsf5oT7IsW5I+kfSsmf4ulQjT32XaVI04pd8pPr+ZLjx2ye30R3vFPd4w2URjNySScuX5/Ejm0zGpd6hIsJSsjx62gACwHxoCNa0qY2nSdXBzp3gryp1IpqUV1cZXVn6ljjxjtbrdDm7xG6qayvWeL+myxEYxqVaqVPZyo27lHni1vHvNjLxcfpdZ8RChTNbv2+q3shxtarBPEQhCb/sxk5W+LfeYeSKROqTtpY5tMbskNPBx4fBG7baA+gAAHyUb9QMDwcfMDNCKSsgPQAAAAAAAAAAAAAAAAAAAAAAAAAAAAACOahyaFSTm4pya6kN8GO87tCK+DHed2hFpZE93COY4uKPaHMcXFE7iHaw+UN03BTnTbXE4O0ovua8fgW6W6zvW0tq9o1E6U7q7McWsR2VfEds8PP3JKyV+Hey7+F4m/gx45pusa2yslrdtTO9LI0VmONqKNTEVabjJXUYx95p9G5XsvhYyOTGGtprSPK/gnJaO1p8LDw1S6Kiw2QAGKtiIQtulGN+FdpXflc9iJn2eTMR7o3nurIUcVhMPFxbrSe53T2ws9vq5W+5ljHxptS1vshvmiLRENjUeFeKoSoxqOCnZSkuZbP7Sj4N9LkeK/p27TDrJSb16xKC5hoWlB05YdbJ05KV3d77PlSfj5lmObe3at/aUU8aI1Nfo6moe0pYKvKMpRkoNqUW00/JroQcWInLESlzzMY5VH/SPG/8ANYn/AMtT9T6D0Mf+Mfwyu9vvP8rH9lOfVpQq9tVqVHvjZznKTSt0V2ZPxGla2jrC9xLTO9ytfDVt0UzOXGUAAAAAAAAAAAAAAAAAAAAAAAAAAAAAAAAAAAD5KKfUCM5vqbA4eq6VWUlNWbSjJrnzSJK4pmNtPjfCOVyKepjr4/dqx1xgZtQhKSlJqK9yXV8LlrxZ16NkmT4FzKUm1qxqP93MraSwqhOKhu7S8pzlzOUm7tuXdzzxY6+ayzMTv2+jCjBSImNMGW06eDw7k6ilClGTvdN7VdpfHoj2a2y5Pb3eVtXHTxPskujs5+k4WlWdk5R5S7pJtNfI4z4vTyTV1iv3pFkihUuQpXPjndN4mWFT/rI01WflFysvX9Tucc9O/wBHHeO3X6vme4OhiKM6deKlTa5v3d90+5rxGO1q2ia+5etbV/F7PzdjMFJOdWkqnYRqOMKj/du9ruvyPo65I1Fba39mRMfWPZbei8FGjFNVKtSUknunOTVnz7sb2RhcnNN7TGojTTw44rXe9pxSoJq5WTuVq/K5VsJWpUkt847Vd2V/Nk3HvFMkWlFmrNqTEKTxOiMZD60Yek0zZ+fw/dQ+WyfZJ9CZTWoblNJXkmrO5m87PTLMdVrjYrU3tb+Up7SktN4AAAAAAAAAAAAAAAAAAAAAAAAAAAAAAAAAAAABSftHf7fV+EfwLVPyw/RPgH/RV/8AKPYKVqkH4Ti/8yOmnyv0L/tP/wAW/k+I3rkpvyhXXtRySisTTWGpt16icpwgrq3dJrubZs8HNPSZvPiGdyaV7aq0NB5ZunPtJ1oOnJLs4ylBN/xW569w5ufrEdYjz9XnHxdp8/RY2pI13h3Vw+IlQnSi5ctOEopXtO6dunUoca1Zt1vG9reatuvas60qPKM/xjxjrU5p16vuOUkrNPbw10X1V9xtZcOKMXWfaGfS9++491z5HVrVKTjipU6kpcNRi4xt4O7d/kYGS1O28fhp0i2vx+W1jcpjOO3atttu23FvC3gR9p3vfl31jWtIdq2vUwFOiqD28uPKUuEuOpU5ue9dWj6vpP8ATvw/ByZtXLG9eyOx13jl/er/ALY/oUfnMv3fUf8AD3B/x/8Aa08izR1qNNyd5OEW/jbk1cczNYmX59zaRj5F6V9oluV8o382/A7VXzDZJtfT8AOzSpqKsgPYAAAAAAAAAAAAAAAAAAAAAAAAAAAAAAAAAAAACEap0lSrVZVZb9zt0fHHkSRkmI01+J8a5HFxRjprSKrSaUlbdw7/AHHvqynv/qHlXrNZ1qUxy6MKEN9WcYQXWUmopd3LZFHlh1pa86rDHis7y5tyWIwu6Vk5KpTu0uibvexJq+tJfksvv0n+GtluCw9WbrUZQnf3JSg1JO3Nm11av8zy1ra6yhvhnHbzGpdnMcjjXoOlNyUJW3KLtuiusW/BjHknHbtCO9ItGpRTOtK4f3FBQoyptSg1ZPh3s/FM6n4h6czF7e/0kjg2yRulZ8faHeyurTi+Zx+9FT5nDP8AdH8rXyuaP7Z/hLaLTirW6EyBXftay6pUVHsqc52cm9sXK3HfboUuZS14jT6n/TPIxYbX9S0Rv7yrKeXVl1pVF/hf6FD0Mn+L7D+pcT/uV/mFm6QUlCCd1aKVjZxxqsPzHn2i/Jvas7jcrEofVXwO1RkAAAAAAAAAAAAAAAAAAAAAAAAAAAAAAAAAAAAAAAHipSUuoGv/APnwvcCJ+1ago5ZWt4w/1xO6e65wP1ofnwsPolreyjF7cO4/9WT/AMsSHL7sL4l+rH7LcwUrwREzkE14kq8bfu/mfNfGf1Y/Z9R8E/Rn90bg+UZFPzQ2b/llYORZi5WPuqflh8Bf80u7jMNvR05R3E5Bd3sBvZZk+3yA7iQH0AAAAAAAAAAAAAAAAAAAAAAAAAAAAAAAAAAAAAAAAAHF1hkyxmFnQlJxUrO6s2rNPv8Age1nUpcOacV+0Kkxvs2jB8VZv0iSeq0P6nb/ABSDSOn3h1sTbTk5XfmkvyOLW7SpcjPOa3aYWZl8LQRyro7qrJe1nv3NWVrfMzeZ8PjkXi0zpp8L4lPGpNYrtEqmWSTtyVa/BaxO+y3Pxy0xrpCTadwjjY24jUaYMzudpjFHo+gAAAAAAAAAAAAAAAAAAAAAAAAAAAAAAAAAAAAAAAAAAAABoDTrZdGQHyjl0IgbqA8VaSkrNAaMspg//gGzh8JGHQDY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457200" y="18864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3600" b="1" smtClean="0"/>
              <a:t>Participação Portuguesa no H2020</a:t>
            </a:r>
            <a:endParaRPr lang="fr-BE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093296"/>
            <a:ext cx="474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(2015 – valores relativos a  ~35% do orçamento)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4809"/>
              </p:ext>
            </p:extLst>
          </p:nvPr>
        </p:nvGraphicFramePr>
        <p:xfrm>
          <a:off x="827584" y="1052736"/>
          <a:ext cx="7488832" cy="436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868144" y="3717032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692696"/>
            <a:ext cx="8316416" cy="35283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4400" b="1" dirty="0" smtClean="0"/>
              <a:t>Participação nacional (H2020):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Propostas:  </a:t>
            </a:r>
            <a:r>
              <a:rPr lang="pt-PT" sz="4400" b="1" dirty="0" smtClean="0"/>
              <a:t>3 405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Projetos aprovados:  </a:t>
            </a:r>
            <a:r>
              <a:rPr lang="pt-PT" sz="4400" b="1" dirty="0" smtClean="0"/>
              <a:t>413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Coordenação PT: </a:t>
            </a:r>
            <a:r>
              <a:rPr lang="pt-PT" sz="4400" b="1" dirty="0" smtClean="0"/>
              <a:t>97</a:t>
            </a:r>
            <a:endParaRPr lang="pt-PT" sz="3600" b="1" dirty="0" smtClean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/>
              <a:t>Financiamento para PT:  </a:t>
            </a:r>
            <a:r>
              <a:rPr lang="pt-PT" sz="4800" b="1" dirty="0" smtClean="0"/>
              <a:t>204M€</a:t>
            </a:r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pt-PT" sz="48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34072" y="4689140"/>
            <a:ext cx="5886400" cy="14041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4000" b="1" dirty="0" smtClean="0"/>
              <a:t>Taxa </a:t>
            </a:r>
            <a:r>
              <a:rPr lang="pt-PT" sz="4000" b="1" dirty="0"/>
              <a:t>de sucesso EU</a:t>
            </a:r>
            <a:r>
              <a:rPr lang="pt-PT" sz="4000" b="1" dirty="0" smtClean="0"/>
              <a:t>: </a:t>
            </a:r>
            <a:r>
              <a:rPr lang="pt-PT" sz="4400" b="1" dirty="0" smtClean="0">
                <a:solidFill>
                  <a:srgbClr val="0070C0"/>
                </a:solidFill>
              </a:rPr>
              <a:t>12,4%</a:t>
            </a:r>
          </a:p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4000" b="1" dirty="0" smtClean="0"/>
              <a:t>Taxa de sucesso PT: </a:t>
            </a:r>
            <a:r>
              <a:rPr lang="pt-PT" sz="4400" b="1" dirty="0">
                <a:solidFill>
                  <a:srgbClr val="0070C0"/>
                </a:solidFill>
              </a:rPr>
              <a:t>12,1%</a:t>
            </a:r>
          </a:p>
        </p:txBody>
      </p:sp>
    </p:spTree>
    <p:extLst>
      <p:ext uri="{BB962C8B-B14F-4D97-AF65-F5344CB8AC3E}">
        <p14:creationId xmlns:p14="http://schemas.microsoft.com/office/powerpoint/2010/main" val="42784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7" y="44624"/>
            <a:ext cx="7634651" cy="328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38521"/>
            <a:ext cx="7679119" cy="33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23941" y="836712"/>
            <a:ext cx="7848872" cy="40324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47675">
              <a:lnSpc>
                <a:spcPct val="80000"/>
              </a:lnSpc>
              <a:spcAft>
                <a:spcPts val="1800"/>
              </a:spcAft>
              <a:buClr>
                <a:srgbClr val="008080"/>
              </a:buClr>
              <a:buNone/>
            </a:pPr>
            <a:r>
              <a:rPr lang="pt-PT" sz="4400" b="1" dirty="0" smtClean="0"/>
              <a:t>Participantes nacionais:</a:t>
            </a:r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Ensino superior: 149</a:t>
            </a:r>
            <a:endParaRPr lang="pt-PT" sz="3600" b="1" dirty="0"/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/>
              <a:t>Grandes </a:t>
            </a:r>
            <a:r>
              <a:rPr lang="pt-PT" sz="3600" b="1" dirty="0" smtClean="0"/>
              <a:t>empresas: </a:t>
            </a:r>
            <a:r>
              <a:rPr lang="pt-PT" sz="4000" b="1" dirty="0" smtClean="0"/>
              <a:t>82</a:t>
            </a:r>
            <a:endParaRPr lang="pt-PT" sz="3600" b="1" dirty="0"/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PME: </a:t>
            </a:r>
            <a:r>
              <a:rPr lang="pt-PT" sz="4000" b="1" dirty="0" smtClean="0"/>
              <a:t>95</a:t>
            </a:r>
            <a:endParaRPr lang="pt-PT" sz="4000" b="1" dirty="0"/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/>
              <a:t>Centros de </a:t>
            </a:r>
            <a:r>
              <a:rPr lang="pt-PT" sz="3600" b="1" dirty="0" smtClean="0"/>
              <a:t>investigação: 162</a:t>
            </a:r>
            <a:endParaRPr lang="pt-PT" sz="3600" b="1" dirty="0"/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Outros: 95</a:t>
            </a:r>
            <a:endParaRPr lang="pt-PT" sz="3600" b="1" dirty="0"/>
          </a:p>
          <a:p>
            <a:pPr marL="571500" lvl="1" indent="-571500" defTabSz="447675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5400" b="1" dirty="0" smtClean="0"/>
              <a:t>583 </a:t>
            </a:r>
            <a:r>
              <a:rPr lang="pt-PT" sz="4000" b="1" dirty="0" smtClean="0"/>
              <a:t>entidades PT</a:t>
            </a:r>
            <a:endParaRPr lang="pt-PT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" y="1052736"/>
            <a:ext cx="87759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1560" y="1844824"/>
            <a:ext cx="2160000" cy="21602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755576" y="1844824"/>
            <a:ext cx="8388424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buClr>
                <a:srgbClr val="0070C0"/>
              </a:buClr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55M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€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empresas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nacionais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!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8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</a:p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6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2014-2015</a:t>
            </a:r>
            <a:endParaRPr lang="pt-PT" sz="88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0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560" y="1268760"/>
            <a:ext cx="8316416" cy="35283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pt-PT" sz="4400" b="1" dirty="0" smtClean="0"/>
              <a:t>Participação nacional  (ICT):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Propostas:  </a:t>
            </a:r>
            <a:r>
              <a:rPr lang="pt-PT" sz="4400" b="1" dirty="0" smtClean="0"/>
              <a:t>501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Projetos aprovados:  </a:t>
            </a:r>
            <a:r>
              <a:rPr lang="pt-PT" sz="4400" b="1" dirty="0" smtClean="0"/>
              <a:t>53</a:t>
            </a:r>
            <a:endParaRPr lang="pt-PT" sz="4400" b="1" dirty="0"/>
          </a:p>
          <a:p>
            <a:pPr marL="571500" lvl="1" indent="-571500" defTabSz="447675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Financiamento </a:t>
            </a:r>
            <a:r>
              <a:rPr lang="pt-PT" sz="3600" b="1" dirty="0"/>
              <a:t>para PT:  </a:t>
            </a:r>
            <a:r>
              <a:rPr lang="pt-PT" sz="4800" b="1" dirty="0" smtClean="0">
                <a:solidFill>
                  <a:srgbClr val="0070C0"/>
                </a:solidFill>
              </a:rPr>
              <a:t>24,9M€</a:t>
            </a:r>
            <a:endParaRPr lang="pt-PT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503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Joao Mil-Homens</dc:creator>
  <cp:lastModifiedBy>Joao Mil-Homens</cp:lastModifiedBy>
  <cp:revision>12</cp:revision>
  <dcterms:created xsi:type="dcterms:W3CDTF">2015-11-04T17:05:51Z</dcterms:created>
  <dcterms:modified xsi:type="dcterms:W3CDTF">2015-11-11T16:33:27Z</dcterms:modified>
</cp:coreProperties>
</file>